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3"/>
  </p:notesMasterIdLst>
  <p:handoutMasterIdLst>
    <p:handoutMasterId r:id="rId14"/>
  </p:handoutMasterIdLst>
  <p:sldIdLst>
    <p:sldId id="256" r:id="rId5"/>
    <p:sldId id="260" r:id="rId6"/>
    <p:sldId id="258" r:id="rId7"/>
    <p:sldId id="259" r:id="rId8"/>
    <p:sldId id="262" r:id="rId9"/>
    <p:sldId id="264" r:id="rId10"/>
    <p:sldId id="265" r:id="rId11"/>
    <p:sldId id="261"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erre" initials="P" lastIdx="4" clrIdx="0">
    <p:extLst>
      <p:ext uri="{19B8F6BF-5375-455C-9EA6-DF929625EA0E}">
        <p15:presenceInfo xmlns:p15="http://schemas.microsoft.com/office/powerpoint/2012/main" userId="S::Pierre.Julien@DRAGLOBAL.COM::93870d8b-79cc-4727-89f2-53c37680b21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690E"/>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64E542-2A60-75D6-1414-5855FE4C87EA}" v="4" dt="2023-06-29T17:42:55.480"/>
  </p1510:revLst>
</p1510:revInfo>
</file>

<file path=ppt/tableStyles.xml><?xml version="1.0" encoding="utf-8"?>
<a:tblStyleLst xmlns:a="http://schemas.openxmlformats.org/drawingml/2006/main" def="{F2869DF7-1B02-427A-8FF0-F3BD8E6D72C9}">
  <a:tblStyle styleId="{F2869DF7-1B02-427A-8FF0-F3BD8E6D72C9}"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C02F3CC2-01BD-48A2-914E-280380218124}"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8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Guylaine" userId="1da0010b-7f15-4526-95dc-07fa270b574d" providerId="ADAL" clId="{745FB7FB-592D-4D9E-926C-0FF49D8A2131}"/>
    <pc:docChg chg="modSld">
      <pc:chgData name="Richard, Guylaine" userId="1da0010b-7f15-4526-95dc-07fa270b574d" providerId="ADAL" clId="{745FB7FB-592D-4D9E-926C-0FF49D8A2131}" dt="2023-06-29T07:58:28.795" v="5" actId="20577"/>
      <pc:docMkLst>
        <pc:docMk/>
      </pc:docMkLst>
      <pc:sldChg chg="modSp mod">
        <pc:chgData name="Richard, Guylaine" userId="1da0010b-7f15-4526-95dc-07fa270b574d" providerId="ADAL" clId="{745FB7FB-592D-4D9E-926C-0FF49D8A2131}" dt="2023-06-29T07:58:28.795" v="5" actId="20577"/>
        <pc:sldMkLst>
          <pc:docMk/>
          <pc:sldMk cId="0" sldId="259"/>
        </pc:sldMkLst>
        <pc:graphicFrameChg chg="modGraphic">
          <ac:chgData name="Richard, Guylaine" userId="1da0010b-7f15-4526-95dc-07fa270b574d" providerId="ADAL" clId="{745FB7FB-592D-4D9E-926C-0FF49D8A2131}" dt="2023-06-29T07:58:28.795" v="5" actId="20577"/>
          <ac:graphicFrameMkLst>
            <pc:docMk/>
            <pc:sldMk cId="0" sldId="259"/>
            <ac:graphicFrameMk id="4" creationId="{2757C258-2E58-4DD7-B166-9187DD2075BA}"/>
          </ac:graphicFrameMkLst>
        </pc:graphicFrameChg>
      </pc:sldChg>
      <pc:sldChg chg="modSp mod">
        <pc:chgData name="Richard, Guylaine" userId="1da0010b-7f15-4526-95dc-07fa270b574d" providerId="ADAL" clId="{745FB7FB-592D-4D9E-926C-0FF49D8A2131}" dt="2023-06-29T07:57:11.077" v="3" actId="20577"/>
        <pc:sldMkLst>
          <pc:docMk/>
          <pc:sldMk cId="1053785405" sldId="265"/>
        </pc:sldMkLst>
        <pc:spChg chg="mod">
          <ac:chgData name="Richard, Guylaine" userId="1da0010b-7f15-4526-95dc-07fa270b574d" providerId="ADAL" clId="{745FB7FB-592D-4D9E-926C-0FF49D8A2131}" dt="2023-06-29T07:57:11.077" v="3" actId="20577"/>
          <ac:spMkLst>
            <pc:docMk/>
            <pc:sldMk cId="1053785405" sldId="265"/>
            <ac:spMk id="14" creationId="{A0A0B38A-8B5A-41B1-8C76-F1D4C127DAE7}"/>
          </ac:spMkLst>
        </pc:spChg>
      </pc:sldChg>
    </pc:docChg>
  </pc:docChgLst>
  <pc:docChgLst>
    <pc:chgData name="Pavani Teegala" userId="S::pteegala@cim.org::78f51386-0504-4c72-96b5-7b865e4041dc" providerId="AD" clId="Web-{FE7B50C3-A281-441D-9BC5-DA05CC515979}"/>
    <pc:docChg chg="modSld">
      <pc:chgData name="Pavani Teegala" userId="S::pteegala@cim.org::78f51386-0504-4c72-96b5-7b865e4041dc" providerId="AD" clId="Web-{FE7B50C3-A281-441D-9BC5-DA05CC515979}" dt="2023-06-09T16:09:55.743" v="28" actId="20577"/>
      <pc:docMkLst>
        <pc:docMk/>
      </pc:docMkLst>
      <pc:sldChg chg="modSp">
        <pc:chgData name="Pavani Teegala" userId="S::pteegala@cim.org::78f51386-0504-4c72-96b5-7b865e4041dc" providerId="AD" clId="Web-{FE7B50C3-A281-441D-9BC5-DA05CC515979}" dt="2023-06-09T16:08:51.961" v="3" actId="20577"/>
        <pc:sldMkLst>
          <pc:docMk/>
          <pc:sldMk cId="0" sldId="256"/>
        </pc:sldMkLst>
        <pc:spChg chg="mod">
          <ac:chgData name="Pavani Teegala" userId="S::pteegala@cim.org::78f51386-0504-4c72-96b5-7b865e4041dc" providerId="AD" clId="Web-{FE7B50C3-A281-441D-9BC5-DA05CC515979}" dt="2023-06-09T16:08:51.961" v="3" actId="20577"/>
          <ac:spMkLst>
            <pc:docMk/>
            <pc:sldMk cId="0" sldId="256"/>
            <ac:spMk id="5" creationId="{4D809609-EF3A-4B93-99F9-E68934FFDD8E}"/>
          </ac:spMkLst>
        </pc:spChg>
      </pc:sldChg>
      <pc:sldChg chg="modSp">
        <pc:chgData name="Pavani Teegala" userId="S::pteegala@cim.org::78f51386-0504-4c72-96b5-7b865e4041dc" providerId="AD" clId="Web-{FE7B50C3-A281-441D-9BC5-DA05CC515979}" dt="2023-06-09T16:09:14.930" v="9" actId="20577"/>
        <pc:sldMkLst>
          <pc:docMk/>
          <pc:sldMk cId="0" sldId="258"/>
        </pc:sldMkLst>
        <pc:spChg chg="mod">
          <ac:chgData name="Pavani Teegala" userId="S::pteegala@cim.org::78f51386-0504-4c72-96b5-7b865e4041dc" providerId="AD" clId="Web-{FE7B50C3-A281-441D-9BC5-DA05CC515979}" dt="2023-06-09T16:09:14.930" v="9" actId="20577"/>
          <ac:spMkLst>
            <pc:docMk/>
            <pc:sldMk cId="0" sldId="258"/>
            <ac:spMk id="2" creationId="{51A04175-4497-4CA0-89E3-BC1822803CE5}"/>
          </ac:spMkLst>
        </pc:spChg>
      </pc:sldChg>
      <pc:sldChg chg="modSp">
        <pc:chgData name="Pavani Teegala" userId="S::pteegala@cim.org::78f51386-0504-4c72-96b5-7b865e4041dc" providerId="AD" clId="Web-{FE7B50C3-A281-441D-9BC5-DA05CC515979}" dt="2023-06-09T16:09:21.258" v="13" actId="20577"/>
        <pc:sldMkLst>
          <pc:docMk/>
          <pc:sldMk cId="0" sldId="259"/>
        </pc:sldMkLst>
        <pc:spChg chg="mod">
          <ac:chgData name="Pavani Teegala" userId="S::pteegala@cim.org::78f51386-0504-4c72-96b5-7b865e4041dc" providerId="AD" clId="Web-{FE7B50C3-A281-441D-9BC5-DA05CC515979}" dt="2023-06-09T16:09:21.258" v="13" actId="20577"/>
          <ac:spMkLst>
            <pc:docMk/>
            <pc:sldMk cId="0" sldId="259"/>
            <ac:spMk id="2" creationId="{D8D6CE88-6D61-4323-B208-912725A13FFA}"/>
          </ac:spMkLst>
        </pc:spChg>
      </pc:sldChg>
      <pc:sldChg chg="modSp">
        <pc:chgData name="Pavani Teegala" userId="S::pteegala@cim.org::78f51386-0504-4c72-96b5-7b865e4041dc" providerId="AD" clId="Web-{FE7B50C3-A281-441D-9BC5-DA05CC515979}" dt="2023-06-09T16:09:08.164" v="5" actId="20577"/>
        <pc:sldMkLst>
          <pc:docMk/>
          <pc:sldMk cId="0" sldId="260"/>
        </pc:sldMkLst>
        <pc:spChg chg="mod">
          <ac:chgData name="Pavani Teegala" userId="S::pteegala@cim.org::78f51386-0504-4c72-96b5-7b865e4041dc" providerId="AD" clId="Web-{FE7B50C3-A281-441D-9BC5-DA05CC515979}" dt="2023-06-09T16:09:08.164" v="5" actId="20577"/>
          <ac:spMkLst>
            <pc:docMk/>
            <pc:sldMk cId="0" sldId="260"/>
            <ac:spMk id="3" creationId="{279C5449-4EE1-46B1-8B25-734B4935C2A6}"/>
          </ac:spMkLst>
        </pc:spChg>
      </pc:sldChg>
      <pc:sldChg chg="modSp">
        <pc:chgData name="Pavani Teegala" userId="S::pteegala@cim.org::78f51386-0504-4c72-96b5-7b865e4041dc" providerId="AD" clId="Web-{FE7B50C3-A281-441D-9BC5-DA05CC515979}" dt="2023-06-09T16:09:55.743" v="28" actId="20577"/>
        <pc:sldMkLst>
          <pc:docMk/>
          <pc:sldMk cId="4215041792" sldId="261"/>
        </pc:sldMkLst>
        <pc:spChg chg="mod">
          <ac:chgData name="Pavani Teegala" userId="S::pteegala@cim.org::78f51386-0504-4c72-96b5-7b865e4041dc" providerId="AD" clId="Web-{FE7B50C3-A281-441D-9BC5-DA05CC515979}" dt="2023-06-09T16:09:55.743" v="28" actId="20577"/>
          <ac:spMkLst>
            <pc:docMk/>
            <pc:sldMk cId="4215041792" sldId="261"/>
            <ac:spMk id="6" creationId="{DA20B6E1-A58C-46FF-8C09-55077A2500A6}"/>
          </ac:spMkLst>
        </pc:spChg>
        <pc:spChg chg="mod">
          <ac:chgData name="Pavani Teegala" userId="S::pteegala@cim.org::78f51386-0504-4c72-96b5-7b865e4041dc" providerId="AD" clId="Web-{FE7B50C3-A281-441D-9BC5-DA05CC515979}" dt="2023-06-09T16:09:53.353" v="27" actId="20577"/>
          <ac:spMkLst>
            <pc:docMk/>
            <pc:sldMk cId="4215041792" sldId="261"/>
            <ac:spMk id="18" creationId="{0E5674B5-9865-4E4B-91A8-A4C103E4C76B}"/>
          </ac:spMkLst>
        </pc:spChg>
      </pc:sldChg>
      <pc:sldChg chg="modSp">
        <pc:chgData name="Pavani Teegala" userId="S::pteegala@cim.org::78f51386-0504-4c72-96b5-7b865e4041dc" providerId="AD" clId="Web-{FE7B50C3-A281-441D-9BC5-DA05CC515979}" dt="2023-06-09T16:09:26.774" v="17" actId="20577"/>
        <pc:sldMkLst>
          <pc:docMk/>
          <pc:sldMk cId="2179714251" sldId="262"/>
        </pc:sldMkLst>
        <pc:spChg chg="mod">
          <ac:chgData name="Pavani Teegala" userId="S::pteegala@cim.org::78f51386-0504-4c72-96b5-7b865e4041dc" providerId="AD" clId="Web-{FE7B50C3-A281-441D-9BC5-DA05CC515979}" dt="2023-06-09T16:09:26.774" v="17" actId="20577"/>
          <ac:spMkLst>
            <pc:docMk/>
            <pc:sldMk cId="2179714251" sldId="262"/>
            <ac:spMk id="2" creationId="{D8D6CE88-6D61-4323-B208-912725A13FFA}"/>
          </ac:spMkLst>
        </pc:spChg>
      </pc:sldChg>
      <pc:sldChg chg="modSp">
        <pc:chgData name="Pavani Teegala" userId="S::pteegala@cim.org::78f51386-0504-4c72-96b5-7b865e4041dc" providerId="AD" clId="Web-{FE7B50C3-A281-441D-9BC5-DA05CC515979}" dt="2023-06-09T16:09:31.759" v="21" actId="20577"/>
        <pc:sldMkLst>
          <pc:docMk/>
          <pc:sldMk cId="1005134625" sldId="264"/>
        </pc:sldMkLst>
        <pc:spChg chg="mod">
          <ac:chgData name="Pavani Teegala" userId="S::pteegala@cim.org::78f51386-0504-4c72-96b5-7b865e4041dc" providerId="AD" clId="Web-{FE7B50C3-A281-441D-9BC5-DA05CC515979}" dt="2023-06-09T16:09:31.759" v="21" actId="20577"/>
          <ac:spMkLst>
            <pc:docMk/>
            <pc:sldMk cId="1005134625" sldId="264"/>
            <ac:spMk id="2" creationId="{D8D6CE88-6D61-4323-B208-912725A13FFA}"/>
          </ac:spMkLst>
        </pc:spChg>
      </pc:sldChg>
      <pc:sldChg chg="modSp">
        <pc:chgData name="Pavani Teegala" userId="S::pteegala@cim.org::78f51386-0504-4c72-96b5-7b865e4041dc" providerId="AD" clId="Web-{FE7B50C3-A281-441D-9BC5-DA05CC515979}" dt="2023-06-09T16:09:36.524" v="24" actId="20577"/>
        <pc:sldMkLst>
          <pc:docMk/>
          <pc:sldMk cId="1053785405" sldId="265"/>
        </pc:sldMkLst>
        <pc:spChg chg="mod">
          <ac:chgData name="Pavani Teegala" userId="S::pteegala@cim.org::78f51386-0504-4c72-96b5-7b865e4041dc" providerId="AD" clId="Web-{FE7B50C3-A281-441D-9BC5-DA05CC515979}" dt="2023-06-09T16:09:36.524" v="24" actId="20577"/>
          <ac:spMkLst>
            <pc:docMk/>
            <pc:sldMk cId="1053785405" sldId="265"/>
            <ac:spMk id="2" creationId="{51A04175-4497-4CA0-89E3-BC1822803CE5}"/>
          </ac:spMkLst>
        </pc:spChg>
      </pc:sldChg>
    </pc:docChg>
  </pc:docChgLst>
  <pc:docChgLst>
    <pc:chgData name="Richard, Guylaine" userId="1da0010b-7f15-4526-95dc-07fa270b574d" providerId="ADAL" clId="{BC398692-F566-4B22-B408-76EAF00F1710}"/>
    <pc:docChg chg="undo custSel modSld">
      <pc:chgData name="Richard, Guylaine" userId="1da0010b-7f15-4526-95dc-07fa270b574d" providerId="ADAL" clId="{BC398692-F566-4B22-B408-76EAF00F1710}" dt="2023-04-05T16:07:53.118" v="25" actId="14734"/>
      <pc:docMkLst>
        <pc:docMk/>
      </pc:docMkLst>
      <pc:sldChg chg="modSp mod">
        <pc:chgData name="Richard, Guylaine" userId="1da0010b-7f15-4526-95dc-07fa270b574d" providerId="ADAL" clId="{BC398692-F566-4B22-B408-76EAF00F1710}" dt="2023-04-05T16:07:53.118" v="25" actId="14734"/>
        <pc:sldMkLst>
          <pc:docMk/>
          <pc:sldMk cId="0" sldId="259"/>
        </pc:sldMkLst>
        <pc:graphicFrameChg chg="mod modGraphic">
          <ac:chgData name="Richard, Guylaine" userId="1da0010b-7f15-4526-95dc-07fa270b574d" providerId="ADAL" clId="{BC398692-F566-4B22-B408-76EAF00F1710}" dt="2023-04-05T16:07:53.118" v="25" actId="14734"/>
          <ac:graphicFrameMkLst>
            <pc:docMk/>
            <pc:sldMk cId="0" sldId="259"/>
            <ac:graphicFrameMk id="4" creationId="{2757C258-2E58-4DD7-B166-9187DD2075BA}"/>
          </ac:graphicFrameMkLst>
        </pc:graphicFrameChg>
      </pc:sldChg>
      <pc:sldChg chg="modSp mod">
        <pc:chgData name="Richard, Guylaine" userId="1da0010b-7f15-4526-95dc-07fa270b574d" providerId="ADAL" clId="{BC398692-F566-4B22-B408-76EAF00F1710}" dt="2023-04-05T15:56:11.966" v="13" actId="20577"/>
        <pc:sldMkLst>
          <pc:docMk/>
          <pc:sldMk cId="2179714251" sldId="262"/>
        </pc:sldMkLst>
        <pc:graphicFrameChg chg="modGraphic">
          <ac:chgData name="Richard, Guylaine" userId="1da0010b-7f15-4526-95dc-07fa270b574d" providerId="ADAL" clId="{BC398692-F566-4B22-B408-76EAF00F1710}" dt="2023-04-05T15:56:11.966" v="13" actId="20577"/>
          <ac:graphicFrameMkLst>
            <pc:docMk/>
            <pc:sldMk cId="2179714251" sldId="262"/>
            <ac:graphicFrameMk id="112" creationId="{00000000-0000-0000-0000-000000000000}"/>
          </ac:graphicFrameMkLst>
        </pc:graphicFrameChg>
      </pc:sldChg>
    </pc:docChg>
  </pc:docChgLst>
  <pc:docChgLst>
    <pc:chgData name="Pavani Teegala" userId="S::pteegala@cim.org::78f51386-0504-4c72-96b5-7b865e4041dc" providerId="AD" clId="Web-{B864E542-2A60-75D6-1414-5855FE4C87EA}"/>
    <pc:docChg chg="modSld">
      <pc:chgData name="Pavani Teegala" userId="S::pteegala@cim.org::78f51386-0504-4c72-96b5-7b865e4041dc" providerId="AD" clId="Web-{B864E542-2A60-75D6-1414-5855FE4C87EA}" dt="2023-06-29T17:42:52.886" v="2" actId="20577"/>
      <pc:docMkLst>
        <pc:docMk/>
      </pc:docMkLst>
      <pc:sldChg chg="modSp">
        <pc:chgData name="Pavani Teegala" userId="S::pteegala@cim.org::78f51386-0504-4c72-96b5-7b865e4041dc" providerId="AD" clId="Web-{B864E542-2A60-75D6-1414-5855FE4C87EA}" dt="2023-06-29T17:42:52.886" v="2" actId="20577"/>
        <pc:sldMkLst>
          <pc:docMk/>
          <pc:sldMk cId="0" sldId="260"/>
        </pc:sldMkLst>
        <pc:spChg chg="mod">
          <ac:chgData name="Pavani Teegala" userId="S::pteegala@cim.org::78f51386-0504-4c72-96b5-7b865e4041dc" providerId="AD" clId="Web-{B864E542-2A60-75D6-1414-5855FE4C87EA}" dt="2023-06-29T17:42:52.886" v="2" actId="20577"/>
          <ac:spMkLst>
            <pc:docMk/>
            <pc:sldMk cId="0" sldId="260"/>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7F22B7-187F-4547-9260-ED098E975F0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B94AF70-2E4D-45BF-B3FF-13DBCD69FB3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65D3EA2-A258-4084-BD8A-8023680009E4}" type="datetimeFigureOut">
              <a:rPr lang="en-US" smtClean="0"/>
              <a:t>7/7/2023</a:t>
            </a:fld>
            <a:endParaRPr lang="en-US"/>
          </a:p>
        </p:txBody>
      </p:sp>
      <p:sp>
        <p:nvSpPr>
          <p:cNvPr id="4" name="Footer Placeholder 3">
            <a:extLst>
              <a:ext uri="{FF2B5EF4-FFF2-40B4-BE49-F238E27FC236}">
                <a16:creationId xmlns:a16="http://schemas.microsoft.com/office/drawing/2014/main" id="{F65C7CE2-1195-4B07-8ACC-4811BBB85C4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3DF5161-D612-49BC-9CF7-ACC865536B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669FC0-A879-4589-AEE1-888DD2761896}" type="slidenum">
              <a:rPr lang="en-US" smtClean="0"/>
              <a:t>‹#›</a:t>
            </a:fld>
            <a:endParaRPr lang="en-US"/>
          </a:p>
        </p:txBody>
      </p:sp>
    </p:spTree>
    <p:extLst>
      <p:ext uri="{BB962C8B-B14F-4D97-AF65-F5344CB8AC3E}">
        <p14:creationId xmlns:p14="http://schemas.microsoft.com/office/powerpoint/2010/main" val="10038347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43062936"/>
      </p:ext>
    </p:extLst>
  </p:cSld>
  <p:clrMap bg1="lt1" tx1="dk1" bg2="dk2" tx2="lt2" accent1="accent1" accent2="accent2" accent3="accent3" accent4="accent4" accent5="accent5" accent6="accent6" hlink="hlink" folHlink="folHlink"/>
  <p:hf hdr="0"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371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6" name="Google Shape;11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1934076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5533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0919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7975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770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2948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capitalprojects.cim.org</a:t>
            </a:r>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capitalprojects.cim.org</a:t>
            </a:r>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capitalprojects.cim.org</a:t>
            </a:r>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capitalprojects.cim.org</a:t>
            </a:r>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capitalprojects.cim.org</a:t>
            </a:r>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capitalprojects.cim.org</a:t>
            </a:r>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capitalprojects.cim.org</a:t>
            </a:r>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capitalprojects.cim.org</a:t>
            </a:r>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capitalprojects.cim.org</a:t>
            </a:r>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capitalprojects.cim.org</a:t>
            </a:r>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capitalprojects.cim.org</a:t>
            </a:r>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a:t>capitalprojects.cim.org</a:t>
            </a:r>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capitalprojects.cim.org/" TargetMode="External"/><Relationship Id="rId4" Type="http://schemas.openxmlformats.org/officeDocument/2006/relationships/hyperlink" Target="mailto:grichard@cim.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000" r="-4000"/>
          </a:stretch>
        </a:blipFill>
        <a:effectLst/>
      </p:bgPr>
    </p:bg>
    <p:spTree>
      <p:nvGrpSpPr>
        <p:cNvPr id="1" name="Shape 87"/>
        <p:cNvGrpSpPr/>
        <p:nvPr/>
      </p:nvGrpSpPr>
      <p:grpSpPr>
        <a:xfrm>
          <a:off x="0" y="0"/>
          <a:ext cx="0" cy="0"/>
          <a:chOff x="0" y="0"/>
          <a:chExt cx="0" cy="0"/>
        </a:xfrm>
      </p:grpSpPr>
      <p:sp>
        <p:nvSpPr>
          <p:cNvPr id="5" name="Footer Placeholder 4">
            <a:extLst>
              <a:ext uri="{FF2B5EF4-FFF2-40B4-BE49-F238E27FC236}">
                <a16:creationId xmlns:a16="http://schemas.microsoft.com/office/drawing/2014/main" id="{4D809609-EF3A-4B93-99F9-E68934FFDD8E}"/>
              </a:ext>
            </a:extLst>
          </p:cNvPr>
          <p:cNvSpPr>
            <a:spLocks noGrp="1"/>
          </p:cNvSpPr>
          <p:nvPr>
            <p:ph type="ftr" idx="11"/>
          </p:nvPr>
        </p:nvSpPr>
        <p:spPr>
          <a:xfrm>
            <a:off x="4038600" y="6356350"/>
            <a:ext cx="4114800" cy="365125"/>
          </a:xfrm>
        </p:spPr>
        <p:txBody>
          <a:bodyPr/>
          <a:lstStyle/>
          <a:p>
            <a:r>
              <a:rPr lang="en-US" sz="2000" dirty="0">
                <a:solidFill>
                  <a:schemeClr val="bg1"/>
                </a:solidFill>
                <a:latin typeface="Lato"/>
              </a:rPr>
              <a:t>capitalprojects2023.cim.org</a:t>
            </a:r>
          </a:p>
        </p:txBody>
      </p:sp>
      <p:pic>
        <p:nvPicPr>
          <p:cNvPr id="7" name="Picture 6">
            <a:extLst>
              <a:ext uri="{FF2B5EF4-FFF2-40B4-BE49-F238E27FC236}">
                <a16:creationId xmlns:a16="http://schemas.microsoft.com/office/drawing/2014/main" id="{751371AD-3BF3-4E63-9132-D043EA8F9765}"/>
              </a:ext>
            </a:extLst>
          </p:cNvPr>
          <p:cNvPicPr>
            <a:picLocks noChangeAspect="1"/>
          </p:cNvPicPr>
          <p:nvPr/>
        </p:nvPicPr>
        <p:blipFill>
          <a:blip r:embed="rId4"/>
          <a:stretch>
            <a:fillRect/>
          </a:stretch>
        </p:blipFill>
        <p:spPr>
          <a:xfrm>
            <a:off x="601191" y="653516"/>
            <a:ext cx="4025397" cy="711111"/>
          </a:xfrm>
          <a:prstGeom prst="rect">
            <a:avLst/>
          </a:prstGeom>
        </p:spPr>
      </p:pic>
      <p:sp>
        <p:nvSpPr>
          <p:cNvPr id="8" name="Rectangle 7">
            <a:extLst>
              <a:ext uri="{FF2B5EF4-FFF2-40B4-BE49-F238E27FC236}">
                <a16:creationId xmlns:a16="http://schemas.microsoft.com/office/drawing/2014/main" id="{2A97D3B5-ABB1-487A-8009-039A32609564}"/>
              </a:ext>
            </a:extLst>
          </p:cNvPr>
          <p:cNvSpPr/>
          <p:nvPr/>
        </p:nvSpPr>
        <p:spPr>
          <a:xfrm>
            <a:off x="684315" y="1681018"/>
            <a:ext cx="45719" cy="3001818"/>
          </a:xfrm>
          <a:prstGeom prst="rect">
            <a:avLst/>
          </a:prstGeom>
          <a:solidFill>
            <a:srgbClr val="F169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1C2A1BA-D666-419B-8A3E-5543FCF5AD10}"/>
              </a:ext>
            </a:extLst>
          </p:cNvPr>
          <p:cNvSpPr txBox="1"/>
          <p:nvPr/>
        </p:nvSpPr>
        <p:spPr>
          <a:xfrm>
            <a:off x="1052945" y="1681018"/>
            <a:ext cx="8996219" cy="2800767"/>
          </a:xfrm>
          <a:prstGeom prst="rect">
            <a:avLst/>
          </a:prstGeom>
          <a:noFill/>
        </p:spPr>
        <p:txBody>
          <a:bodyPr wrap="square" rtlCol="0">
            <a:spAutoFit/>
          </a:bodyPr>
          <a:lstStyle/>
          <a:p>
            <a:r>
              <a:rPr lang="fr-CA" sz="8800" spc="-100" dirty="0">
                <a:solidFill>
                  <a:schemeClr val="bg1"/>
                </a:solidFill>
                <a:latin typeface="Lato" panose="020F0502020204030203" pitchFamily="34" charset="0"/>
              </a:rPr>
              <a:t>Sponsorship</a:t>
            </a:r>
          </a:p>
          <a:p>
            <a:r>
              <a:rPr lang="fr-CA" sz="8800" spc="-100" dirty="0">
                <a:solidFill>
                  <a:schemeClr val="bg1"/>
                </a:solidFill>
                <a:latin typeface="Lato" panose="020F0502020204030203" pitchFamily="34" charset="0"/>
              </a:rPr>
              <a:t>Prospectus</a:t>
            </a:r>
            <a:endParaRPr lang="en-US" sz="8800" spc="-100" dirty="0">
              <a:solidFill>
                <a:schemeClr val="bg1"/>
              </a:solidFill>
              <a:latin typeface="Lato" panose="020F0502020204030203" pitchFamily="34" charset="0"/>
            </a:endParaRPr>
          </a:p>
        </p:txBody>
      </p:sp>
      <p:sp>
        <p:nvSpPr>
          <p:cNvPr id="12" name="Footer Placeholder 4">
            <a:extLst>
              <a:ext uri="{FF2B5EF4-FFF2-40B4-BE49-F238E27FC236}">
                <a16:creationId xmlns:a16="http://schemas.microsoft.com/office/drawing/2014/main" id="{FD0F2382-1651-43A4-8975-EAA9FA364627}"/>
              </a:ext>
            </a:extLst>
          </p:cNvPr>
          <p:cNvSpPr txBox="1">
            <a:spLocks/>
          </p:cNvSpPr>
          <p:nvPr/>
        </p:nvSpPr>
        <p:spPr>
          <a:xfrm>
            <a:off x="-301841" y="5437556"/>
            <a:ext cx="12192000" cy="365125"/>
          </a:xfrm>
          <a:prstGeom prst="rect">
            <a:avLst/>
          </a:prstGeom>
          <a:noFill/>
          <a:ln>
            <a:noFill/>
          </a:ln>
        </p:spPr>
        <p:txBody>
          <a:bodyPr spcFirstLastPara="1" wrap="square" lIns="91425" tIns="45700" rIns="91425" bIns="45700" anchor="ctr"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US" sz="2800" b="1" dirty="0">
                <a:solidFill>
                  <a:schemeClr val="bg1"/>
                </a:solidFill>
                <a:latin typeface="Lato" panose="020F0502020204030203" pitchFamily="34" charset="0"/>
              </a:rPr>
              <a:t>November 19-21, 2023 | Vancouver, Westin Bayshore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2" name="Text Placeholder 1"/>
          <p:cNvSpPr>
            <a:spLocks noGrp="1"/>
          </p:cNvSpPr>
          <p:nvPr>
            <p:ph type="body" idx="1"/>
          </p:nvPr>
        </p:nvSpPr>
        <p:spPr>
          <a:xfrm>
            <a:off x="681091" y="2475862"/>
            <a:ext cx="10515600" cy="3720690"/>
          </a:xfrm>
        </p:spPr>
        <p:txBody>
          <a:bodyPr/>
          <a:lstStyle/>
          <a:p>
            <a:pPr marL="114300" indent="0" algn="just">
              <a:lnSpc>
                <a:spcPct val="100000"/>
              </a:lnSpc>
              <a:buNone/>
            </a:pPr>
            <a:r>
              <a:rPr lang="en-US" sz="1500" dirty="0">
                <a:latin typeface="Lato" panose="020F0502020204030203" pitchFamily="34" charset="0"/>
              </a:rPr>
              <a:t>First and foremost, this symposium is the only global industry event that focusses 100% on mining projects. Internationally, our industry is heavily criticized for not being able to deliver successful projects and supporting this symposium will help us all deliver better project results and improve our global reputation. That alone is a reason to get involved. </a:t>
            </a:r>
          </a:p>
          <a:p>
            <a:pPr marL="114300" indent="0" algn="just">
              <a:lnSpc>
                <a:spcPct val="100000"/>
              </a:lnSpc>
              <a:buNone/>
            </a:pPr>
            <a:r>
              <a:rPr lang="en-US" sz="1500" dirty="0">
                <a:latin typeface="Lato" panose="020F0502020204030203" pitchFamily="34" charset="0"/>
              </a:rPr>
              <a:t>Having your corporate brand attached to this symposium shows your interest to help improve capital project delivery in mining. Your branding will be front and center for potential clients, employees, financiers, and other industry professionals to see and identify your organization’s expertise and interest in delivering successful  projects and improving our industry's’ reputation. Sponsoring helps us keep delegate costs low, enabling us to have more people attend and provide a greater impact.</a:t>
            </a:r>
          </a:p>
          <a:p>
            <a:pPr marL="114300" indent="0" algn="just">
              <a:lnSpc>
                <a:spcPct val="100000"/>
              </a:lnSpc>
              <a:buNone/>
            </a:pPr>
            <a:r>
              <a:rPr lang="en-US" sz="1500" dirty="0">
                <a:latin typeface="Lato"/>
              </a:rPr>
              <a:t>The third edition of this specialty conference is focused on the various elements that result in successful project execution, project development, financing methods, contracting models and execution methods. It’s about people getting together to discuss lessons learned and new ideas and to come up with new ways to safely and successfully execute mine capital projects.</a:t>
            </a:r>
          </a:p>
        </p:txBody>
      </p:sp>
      <p:sp>
        <p:nvSpPr>
          <p:cNvPr id="3" name="Footer Placeholder 2">
            <a:extLst>
              <a:ext uri="{FF2B5EF4-FFF2-40B4-BE49-F238E27FC236}">
                <a16:creationId xmlns:a16="http://schemas.microsoft.com/office/drawing/2014/main" id="{279C5449-4EE1-46B1-8B25-734B4935C2A6}"/>
              </a:ext>
            </a:extLst>
          </p:cNvPr>
          <p:cNvSpPr>
            <a:spLocks noGrp="1"/>
          </p:cNvSpPr>
          <p:nvPr>
            <p:ph type="ftr" idx="11"/>
          </p:nvPr>
        </p:nvSpPr>
        <p:spPr/>
        <p:txBody>
          <a:bodyPr/>
          <a:lstStyle/>
          <a:p>
            <a:r>
              <a:rPr lang="en-US" sz="2000" dirty="0">
                <a:latin typeface="Lato"/>
              </a:rPr>
              <a:t>capitalprojects2023.cim.org</a:t>
            </a:r>
          </a:p>
        </p:txBody>
      </p:sp>
      <p:pic>
        <p:nvPicPr>
          <p:cNvPr id="7" name="Picture 6">
            <a:extLst>
              <a:ext uri="{FF2B5EF4-FFF2-40B4-BE49-F238E27FC236}">
                <a16:creationId xmlns:a16="http://schemas.microsoft.com/office/drawing/2014/main" id="{D70CA6A7-CE8F-4F8D-969D-0EEC7A46EDA8}"/>
              </a:ext>
            </a:extLst>
          </p:cNvPr>
          <p:cNvPicPr>
            <a:picLocks noChangeAspect="1"/>
          </p:cNvPicPr>
          <p:nvPr/>
        </p:nvPicPr>
        <p:blipFill rotWithShape="1">
          <a:blip r:embed="rId3"/>
          <a:srcRect b="77867"/>
          <a:stretch/>
        </p:blipFill>
        <p:spPr>
          <a:xfrm>
            <a:off x="0" y="-4608"/>
            <a:ext cx="12192000" cy="1405467"/>
          </a:xfrm>
          <a:prstGeom prst="rect">
            <a:avLst/>
          </a:prstGeom>
        </p:spPr>
      </p:pic>
      <p:pic>
        <p:nvPicPr>
          <p:cNvPr id="8" name="Picture 7">
            <a:extLst>
              <a:ext uri="{FF2B5EF4-FFF2-40B4-BE49-F238E27FC236}">
                <a16:creationId xmlns:a16="http://schemas.microsoft.com/office/drawing/2014/main" id="{9AC08205-A9E0-479F-A7D8-2D92D28B48D0}"/>
              </a:ext>
            </a:extLst>
          </p:cNvPr>
          <p:cNvPicPr>
            <a:picLocks noChangeAspect="1"/>
          </p:cNvPicPr>
          <p:nvPr/>
        </p:nvPicPr>
        <p:blipFill>
          <a:blip r:embed="rId4"/>
          <a:stretch>
            <a:fillRect/>
          </a:stretch>
        </p:blipFill>
        <p:spPr>
          <a:xfrm>
            <a:off x="601192" y="394908"/>
            <a:ext cx="3176482" cy="561145"/>
          </a:xfrm>
          <a:prstGeom prst="rect">
            <a:avLst/>
          </a:prstGeom>
        </p:spPr>
      </p:pic>
      <p:sp>
        <p:nvSpPr>
          <p:cNvPr id="12" name="Google Shape;95;p14">
            <a:extLst>
              <a:ext uri="{FF2B5EF4-FFF2-40B4-BE49-F238E27FC236}">
                <a16:creationId xmlns:a16="http://schemas.microsoft.com/office/drawing/2014/main" id="{0D9A274B-638B-41F7-98E9-8E13DDD7727C}"/>
              </a:ext>
            </a:extLst>
          </p:cNvPr>
          <p:cNvSpPr txBox="1">
            <a:spLocks/>
          </p:cNvSpPr>
          <p:nvPr/>
        </p:nvSpPr>
        <p:spPr>
          <a:xfrm>
            <a:off x="568036" y="1400859"/>
            <a:ext cx="11055927" cy="1325563"/>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chemeClr val="dk2"/>
              </a:buClr>
              <a:buSzPts val="4400"/>
            </a:pPr>
            <a:r>
              <a:rPr lang="en-US" sz="4100" b="1" dirty="0">
                <a:solidFill>
                  <a:schemeClr val="dk2"/>
                </a:solidFill>
              </a:rPr>
              <a:t>Why sponsor the CIM Capital Projects Symposium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2" name="Footer Placeholder 1">
            <a:extLst>
              <a:ext uri="{FF2B5EF4-FFF2-40B4-BE49-F238E27FC236}">
                <a16:creationId xmlns:a16="http://schemas.microsoft.com/office/drawing/2014/main" id="{51A04175-4497-4CA0-89E3-BC1822803CE5}"/>
              </a:ext>
            </a:extLst>
          </p:cNvPr>
          <p:cNvSpPr>
            <a:spLocks noGrp="1"/>
          </p:cNvSpPr>
          <p:nvPr>
            <p:ph type="ftr" idx="11"/>
          </p:nvPr>
        </p:nvSpPr>
        <p:spPr/>
        <p:txBody>
          <a:bodyPr/>
          <a:lstStyle/>
          <a:p>
            <a:r>
              <a:rPr lang="en-US" sz="2000" dirty="0">
                <a:latin typeface="Lato"/>
              </a:rPr>
              <a:t>capitalprojects2023.cim.org</a:t>
            </a:r>
          </a:p>
        </p:txBody>
      </p:sp>
      <p:pic>
        <p:nvPicPr>
          <p:cNvPr id="7" name="Picture 6">
            <a:extLst>
              <a:ext uri="{FF2B5EF4-FFF2-40B4-BE49-F238E27FC236}">
                <a16:creationId xmlns:a16="http://schemas.microsoft.com/office/drawing/2014/main" id="{C85ADBD1-DD74-45D6-8457-A960CF48A376}"/>
              </a:ext>
            </a:extLst>
          </p:cNvPr>
          <p:cNvPicPr>
            <a:picLocks noChangeAspect="1"/>
          </p:cNvPicPr>
          <p:nvPr/>
        </p:nvPicPr>
        <p:blipFill rotWithShape="1">
          <a:blip r:embed="rId3"/>
          <a:srcRect b="77867"/>
          <a:stretch/>
        </p:blipFill>
        <p:spPr>
          <a:xfrm>
            <a:off x="0" y="-4608"/>
            <a:ext cx="12192000" cy="1405467"/>
          </a:xfrm>
          <a:prstGeom prst="rect">
            <a:avLst/>
          </a:prstGeom>
        </p:spPr>
      </p:pic>
      <p:pic>
        <p:nvPicPr>
          <p:cNvPr id="8" name="Picture 7">
            <a:extLst>
              <a:ext uri="{FF2B5EF4-FFF2-40B4-BE49-F238E27FC236}">
                <a16:creationId xmlns:a16="http://schemas.microsoft.com/office/drawing/2014/main" id="{8F3D3F6E-D4DE-4C88-AB41-C4EF22404B9D}"/>
              </a:ext>
            </a:extLst>
          </p:cNvPr>
          <p:cNvPicPr>
            <a:picLocks noChangeAspect="1"/>
          </p:cNvPicPr>
          <p:nvPr/>
        </p:nvPicPr>
        <p:blipFill>
          <a:blip r:embed="rId4"/>
          <a:stretch>
            <a:fillRect/>
          </a:stretch>
        </p:blipFill>
        <p:spPr>
          <a:xfrm>
            <a:off x="601192" y="394908"/>
            <a:ext cx="3176482" cy="561145"/>
          </a:xfrm>
          <a:prstGeom prst="rect">
            <a:avLst/>
          </a:prstGeom>
        </p:spPr>
      </p:pic>
      <p:sp>
        <p:nvSpPr>
          <p:cNvPr id="9" name="Google Shape;95;p14">
            <a:extLst>
              <a:ext uri="{FF2B5EF4-FFF2-40B4-BE49-F238E27FC236}">
                <a16:creationId xmlns:a16="http://schemas.microsoft.com/office/drawing/2014/main" id="{A27AD071-F0C5-4889-AB4E-52DDCB8880B6}"/>
              </a:ext>
            </a:extLst>
          </p:cNvPr>
          <p:cNvSpPr txBox="1">
            <a:spLocks/>
          </p:cNvSpPr>
          <p:nvPr/>
        </p:nvSpPr>
        <p:spPr>
          <a:xfrm>
            <a:off x="581891" y="1484782"/>
            <a:ext cx="10667999" cy="1325563"/>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chemeClr val="dk2"/>
              </a:buClr>
              <a:buSzPts val="4400"/>
            </a:pPr>
            <a:r>
              <a:rPr lang="en-US" b="1" dirty="0">
                <a:solidFill>
                  <a:schemeClr val="dk2"/>
                </a:solidFill>
              </a:rPr>
              <a:t>Sponsorship Opportunities Overview</a:t>
            </a:r>
          </a:p>
        </p:txBody>
      </p:sp>
      <p:sp>
        <p:nvSpPr>
          <p:cNvPr id="14" name="Text Placeholder 1">
            <a:extLst>
              <a:ext uri="{FF2B5EF4-FFF2-40B4-BE49-F238E27FC236}">
                <a16:creationId xmlns:a16="http://schemas.microsoft.com/office/drawing/2014/main" id="{A0A0B38A-8B5A-41B1-8C76-F1D4C127DAE7}"/>
              </a:ext>
            </a:extLst>
          </p:cNvPr>
          <p:cNvSpPr>
            <a:spLocks noGrp="1"/>
          </p:cNvSpPr>
          <p:nvPr>
            <p:ph type="body" idx="1"/>
          </p:nvPr>
        </p:nvSpPr>
        <p:spPr>
          <a:xfrm>
            <a:off x="710045" y="2543496"/>
            <a:ext cx="10515600" cy="4351338"/>
          </a:xfrm>
        </p:spPr>
        <p:txBody>
          <a:bodyPr/>
          <a:lstStyle/>
          <a:p>
            <a:pPr lvl="0"/>
            <a:r>
              <a:rPr lang="en-US" sz="2400" dirty="0">
                <a:latin typeface="Lato" panose="020F0502020204030203" pitchFamily="34" charset="0"/>
              </a:rPr>
              <a:t>Platinum level sponsor</a:t>
            </a:r>
          </a:p>
          <a:p>
            <a:pPr lvl="0"/>
            <a:r>
              <a:rPr lang="en-US" sz="2400" dirty="0">
                <a:latin typeface="Lato" panose="020F0502020204030203" pitchFamily="34" charset="0"/>
              </a:rPr>
              <a:t>Gold level sponsor</a:t>
            </a:r>
          </a:p>
          <a:p>
            <a:pPr lvl="0"/>
            <a:r>
              <a:rPr lang="en-US" sz="2400" dirty="0">
                <a:latin typeface="Lato" panose="020F0502020204030203" pitchFamily="34" charset="0"/>
              </a:rPr>
              <a:t>Silver level sponsor</a:t>
            </a:r>
          </a:p>
          <a:p>
            <a:pPr lvl="0"/>
            <a:r>
              <a:rPr lang="en-US" sz="2400" dirty="0">
                <a:latin typeface="Lato" panose="020F0502020204030203" pitchFamily="34" charset="0"/>
              </a:rPr>
              <a:t>Exhibitor level sponsor</a:t>
            </a:r>
          </a:p>
          <a:p>
            <a:pPr lvl="0"/>
            <a:r>
              <a:rPr lang="en-US" sz="2400" dirty="0">
                <a:latin typeface="Lato" panose="020F0502020204030203" pitchFamily="34" charset="0"/>
              </a:rPr>
              <a:t>À-la-carte sponsor</a:t>
            </a:r>
          </a:p>
          <a:p>
            <a:pPr lvl="0"/>
            <a:r>
              <a:rPr lang="en-US" sz="2400" dirty="0">
                <a:latin typeface="Lato" panose="020F0502020204030203" pitchFamily="34" charset="0"/>
              </a:rPr>
              <a:t>Advertising rates</a:t>
            </a:r>
          </a:p>
          <a:p>
            <a:pPr lvl="0"/>
            <a:endParaRPr lang="en-US" sz="2400" dirty="0">
              <a:latin typeface="Lato" panose="020F0502020204030203" pitchFamily="34" charset="0"/>
            </a:endParaRPr>
          </a:p>
          <a:p>
            <a:pPr marL="114300" lvl="0" indent="0">
              <a:buNone/>
            </a:pPr>
            <a:r>
              <a:rPr lang="en-US" sz="1600" b="0" i="0" u="none" strike="noStrike" baseline="0" dirty="0">
                <a:solidFill>
                  <a:srgbClr val="000000"/>
                </a:solidFill>
                <a:latin typeface="Lato" panose="020F0502020204030203"/>
              </a:rPr>
              <a:t>All logos will be sized to sponsorship level and placed in alphabetical order within their respective level</a:t>
            </a:r>
            <a:endParaRPr lang="en-US" sz="1600" dirty="0">
              <a:latin typeface="Lato" panose="020F0502020204030203"/>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2" name="Footer Placeholder 1">
            <a:extLst>
              <a:ext uri="{FF2B5EF4-FFF2-40B4-BE49-F238E27FC236}">
                <a16:creationId xmlns:a16="http://schemas.microsoft.com/office/drawing/2014/main" id="{D8D6CE88-6D61-4323-B208-912725A13FFA}"/>
              </a:ext>
            </a:extLst>
          </p:cNvPr>
          <p:cNvSpPr>
            <a:spLocks noGrp="1"/>
          </p:cNvSpPr>
          <p:nvPr>
            <p:ph type="ftr" idx="11"/>
          </p:nvPr>
        </p:nvSpPr>
        <p:spPr/>
        <p:txBody>
          <a:bodyPr/>
          <a:lstStyle/>
          <a:p>
            <a:r>
              <a:rPr lang="en-US" sz="2000" dirty="0">
                <a:latin typeface="Lato"/>
              </a:rPr>
              <a:t>capitalprojects2023.cim.org</a:t>
            </a:r>
          </a:p>
        </p:txBody>
      </p:sp>
      <p:pic>
        <p:nvPicPr>
          <p:cNvPr id="7" name="Picture 6">
            <a:extLst>
              <a:ext uri="{FF2B5EF4-FFF2-40B4-BE49-F238E27FC236}">
                <a16:creationId xmlns:a16="http://schemas.microsoft.com/office/drawing/2014/main" id="{A90A2C5E-9C56-4C8D-B116-B9FB92E7D860}"/>
              </a:ext>
            </a:extLst>
          </p:cNvPr>
          <p:cNvPicPr>
            <a:picLocks noChangeAspect="1"/>
          </p:cNvPicPr>
          <p:nvPr/>
        </p:nvPicPr>
        <p:blipFill rotWithShape="1">
          <a:blip r:embed="rId3"/>
          <a:srcRect b="77867"/>
          <a:stretch/>
        </p:blipFill>
        <p:spPr>
          <a:xfrm>
            <a:off x="0" y="-4608"/>
            <a:ext cx="12192000" cy="1405467"/>
          </a:xfrm>
          <a:prstGeom prst="rect">
            <a:avLst/>
          </a:prstGeom>
        </p:spPr>
      </p:pic>
      <p:pic>
        <p:nvPicPr>
          <p:cNvPr id="8" name="Picture 7">
            <a:extLst>
              <a:ext uri="{FF2B5EF4-FFF2-40B4-BE49-F238E27FC236}">
                <a16:creationId xmlns:a16="http://schemas.microsoft.com/office/drawing/2014/main" id="{83B9E771-E5BE-4872-80D6-877CEAAB7C56}"/>
              </a:ext>
            </a:extLst>
          </p:cNvPr>
          <p:cNvPicPr>
            <a:picLocks noChangeAspect="1"/>
          </p:cNvPicPr>
          <p:nvPr/>
        </p:nvPicPr>
        <p:blipFill>
          <a:blip r:embed="rId4"/>
          <a:stretch>
            <a:fillRect/>
          </a:stretch>
        </p:blipFill>
        <p:spPr>
          <a:xfrm>
            <a:off x="601192" y="394908"/>
            <a:ext cx="3176482" cy="561145"/>
          </a:xfrm>
          <a:prstGeom prst="rect">
            <a:avLst/>
          </a:prstGeom>
        </p:spPr>
      </p:pic>
      <p:sp>
        <p:nvSpPr>
          <p:cNvPr id="10" name="Google Shape;95;p14">
            <a:extLst>
              <a:ext uri="{FF2B5EF4-FFF2-40B4-BE49-F238E27FC236}">
                <a16:creationId xmlns:a16="http://schemas.microsoft.com/office/drawing/2014/main" id="{635BE832-AC02-41FD-BE2D-AE0933E268F8}"/>
              </a:ext>
            </a:extLst>
          </p:cNvPr>
          <p:cNvSpPr txBox="1">
            <a:spLocks/>
          </p:cNvSpPr>
          <p:nvPr/>
        </p:nvSpPr>
        <p:spPr>
          <a:xfrm>
            <a:off x="7253056" y="272049"/>
            <a:ext cx="4427005" cy="806861"/>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chemeClr val="dk2"/>
              </a:buClr>
              <a:buSzPts val="4400"/>
            </a:pPr>
            <a:r>
              <a:rPr lang="en-US" sz="3200" b="1" dirty="0">
                <a:solidFill>
                  <a:schemeClr val="bg1"/>
                </a:solidFill>
                <a:latin typeface="Lato" panose="020F0502020204030203"/>
              </a:rPr>
              <a:t>Sponsorship Matrix</a:t>
            </a:r>
          </a:p>
        </p:txBody>
      </p:sp>
      <p:graphicFrame>
        <p:nvGraphicFramePr>
          <p:cNvPr id="4" name="Table 3">
            <a:extLst>
              <a:ext uri="{FF2B5EF4-FFF2-40B4-BE49-F238E27FC236}">
                <a16:creationId xmlns:a16="http://schemas.microsoft.com/office/drawing/2014/main" id="{2757C258-2E58-4DD7-B166-9187DD2075BA}"/>
              </a:ext>
            </a:extLst>
          </p:cNvPr>
          <p:cNvGraphicFramePr>
            <a:graphicFrameLocks noGrp="1"/>
          </p:cNvGraphicFramePr>
          <p:nvPr>
            <p:extLst>
              <p:ext uri="{D42A27DB-BD31-4B8C-83A1-F6EECF244321}">
                <p14:modId xmlns:p14="http://schemas.microsoft.com/office/powerpoint/2010/main" val="3347132097"/>
              </p:ext>
            </p:extLst>
          </p:nvPr>
        </p:nvGraphicFramePr>
        <p:xfrm>
          <a:off x="601192" y="1677516"/>
          <a:ext cx="10797736" cy="4504922"/>
        </p:xfrm>
        <a:graphic>
          <a:graphicData uri="http://schemas.openxmlformats.org/drawingml/2006/table">
            <a:tbl>
              <a:tblPr firstRow="1" bandRow="1"/>
              <a:tblGrid>
                <a:gridCol w="5700498">
                  <a:extLst>
                    <a:ext uri="{9D8B030D-6E8A-4147-A177-3AD203B41FA5}">
                      <a16:colId xmlns:a16="http://schemas.microsoft.com/office/drawing/2014/main" val="2329497966"/>
                    </a:ext>
                  </a:extLst>
                </a:gridCol>
                <a:gridCol w="1290601">
                  <a:extLst>
                    <a:ext uri="{9D8B030D-6E8A-4147-A177-3AD203B41FA5}">
                      <a16:colId xmlns:a16="http://schemas.microsoft.com/office/drawing/2014/main" val="3592350528"/>
                    </a:ext>
                  </a:extLst>
                </a:gridCol>
                <a:gridCol w="1181166">
                  <a:extLst>
                    <a:ext uri="{9D8B030D-6E8A-4147-A177-3AD203B41FA5}">
                      <a16:colId xmlns:a16="http://schemas.microsoft.com/office/drawing/2014/main" val="2904831056"/>
                    </a:ext>
                  </a:extLst>
                </a:gridCol>
                <a:gridCol w="1150144">
                  <a:extLst>
                    <a:ext uri="{9D8B030D-6E8A-4147-A177-3AD203B41FA5}">
                      <a16:colId xmlns:a16="http://schemas.microsoft.com/office/drawing/2014/main" val="464894908"/>
                    </a:ext>
                  </a:extLst>
                </a:gridCol>
                <a:gridCol w="1475327">
                  <a:extLst>
                    <a:ext uri="{9D8B030D-6E8A-4147-A177-3AD203B41FA5}">
                      <a16:colId xmlns:a16="http://schemas.microsoft.com/office/drawing/2014/main" val="1465957768"/>
                    </a:ext>
                  </a:extLst>
                </a:gridCol>
              </a:tblGrid>
              <a:tr h="323317">
                <a:tc>
                  <a:txBody>
                    <a:bodyPr/>
                    <a:lstStyle/>
                    <a:p>
                      <a:pPr marL="0" marR="0">
                        <a:spcBef>
                          <a:spcPts val="0"/>
                        </a:spcBef>
                        <a:spcAft>
                          <a:spcPts val="0"/>
                        </a:spcAft>
                      </a:pPr>
                      <a:r>
                        <a:rPr lang="en-US" sz="1500" b="1" dirty="0">
                          <a:solidFill>
                            <a:srgbClr val="FFFFFF"/>
                          </a:solidFill>
                          <a:effectLst/>
                          <a:latin typeface="Lato" panose="020F0502020204030203"/>
                          <a:ea typeface="Calibri" panose="020F0502020204030204" pitchFamily="34" charset="0"/>
                          <a:cs typeface="Times New Roman" panose="02020603050405020304" pitchFamily="18" charset="0"/>
                        </a:rPr>
                        <a:t>Benefits Level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546A"/>
                    </a:solidFill>
                  </a:tcPr>
                </a:tc>
                <a:tc>
                  <a:txBody>
                    <a:bodyPr/>
                    <a:lstStyle/>
                    <a:p>
                      <a:pPr marL="0" marR="0" algn="ctr">
                        <a:spcBef>
                          <a:spcPts val="0"/>
                        </a:spcBef>
                        <a:spcAft>
                          <a:spcPts val="0"/>
                        </a:spcAft>
                      </a:pPr>
                      <a:r>
                        <a:rPr lang="en-US" sz="1500" b="1" strike="noStrike" baseline="0" dirty="0">
                          <a:solidFill>
                            <a:srgbClr val="FFFFFF"/>
                          </a:solidFill>
                          <a:effectLst/>
                          <a:latin typeface="Lato" panose="020F0502020204030203"/>
                          <a:ea typeface="Calibri" panose="020F0502020204030204" pitchFamily="34" charset="0"/>
                          <a:cs typeface="Times New Roman" panose="02020603050405020304" pitchFamily="18" charset="0"/>
                        </a:rPr>
                        <a:t>Platinum (4)</a:t>
                      </a:r>
                      <a:endParaRPr lang="en-US" sz="1000" strike="noStrike"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546A"/>
                    </a:solidFill>
                  </a:tcPr>
                </a:tc>
                <a:tc>
                  <a:txBody>
                    <a:bodyPr/>
                    <a:lstStyle/>
                    <a:p>
                      <a:pPr marL="0" marR="0" algn="ctr" rtl="0">
                        <a:lnSpc>
                          <a:spcPct val="100000"/>
                        </a:lnSpc>
                        <a:spcBef>
                          <a:spcPts val="0"/>
                        </a:spcBef>
                        <a:spcAft>
                          <a:spcPts val="0"/>
                        </a:spcAft>
                        <a:buClr>
                          <a:srgbClr val="000000"/>
                        </a:buClr>
                        <a:buFont typeface="Arial"/>
                      </a:pPr>
                      <a:r>
                        <a:rPr lang="en-US" sz="1500" b="1" i="0" u="none" strike="noStrike" cap="none" baseline="0" dirty="0">
                          <a:solidFill>
                            <a:srgbClr val="FFFFFF"/>
                          </a:solidFill>
                          <a:effectLst/>
                          <a:latin typeface="Lato" panose="020F0502020204030203"/>
                          <a:ea typeface="Calibri" panose="020F0502020204030204" pitchFamily="34" charset="0"/>
                          <a:cs typeface="Times New Roman" panose="02020603050405020304" pitchFamily="18" charset="0"/>
                          <a:sym typeface="Arial"/>
                        </a:rPr>
                        <a:t>Gold (5)</a:t>
                      </a: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546A"/>
                    </a:solidFill>
                  </a:tcPr>
                </a:tc>
                <a:tc>
                  <a:txBody>
                    <a:bodyPr/>
                    <a:lstStyle/>
                    <a:p>
                      <a:pPr marL="0" marR="0" algn="ctr">
                        <a:spcBef>
                          <a:spcPts val="0"/>
                        </a:spcBef>
                        <a:spcAft>
                          <a:spcPts val="0"/>
                        </a:spcAft>
                      </a:pPr>
                      <a:r>
                        <a:rPr lang="en-US" sz="1500" b="1">
                          <a:solidFill>
                            <a:srgbClr val="FFFFFF"/>
                          </a:solidFill>
                          <a:effectLst/>
                          <a:latin typeface="Lato" panose="020F0502020204030203"/>
                          <a:ea typeface="Calibri" panose="020F0502020204030204" pitchFamily="34" charset="0"/>
                          <a:cs typeface="Times New Roman" panose="02020603050405020304" pitchFamily="18" charset="0"/>
                        </a:rPr>
                        <a:t>Silver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546A"/>
                    </a:solidFill>
                  </a:tcPr>
                </a:tc>
                <a:tc>
                  <a:txBody>
                    <a:bodyPr/>
                    <a:lstStyle/>
                    <a:p>
                      <a:pPr marL="0" marR="0" algn="ctr">
                        <a:spcBef>
                          <a:spcPts val="0"/>
                        </a:spcBef>
                        <a:spcAft>
                          <a:spcPts val="0"/>
                        </a:spcAft>
                      </a:pPr>
                      <a:r>
                        <a:rPr lang="en-US" sz="1500" b="1" dirty="0">
                          <a:solidFill>
                            <a:srgbClr val="FFFFFF"/>
                          </a:solidFill>
                          <a:effectLst/>
                          <a:latin typeface="Lato" panose="020F0502020204030203"/>
                          <a:ea typeface="Calibri" panose="020F0502020204030204" pitchFamily="34" charset="0"/>
                          <a:cs typeface="Times New Roman" panose="02020603050405020304" pitchFamily="18" charset="0"/>
                        </a:rPr>
                        <a:t>Exhibitor (10)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546A"/>
                    </a:solidFill>
                  </a:tcPr>
                </a:tc>
                <a:extLst>
                  <a:ext uri="{0D108BD9-81ED-4DB2-BD59-A6C34878D82A}">
                    <a16:rowId xmlns:a16="http://schemas.microsoft.com/office/drawing/2014/main" val="839456940"/>
                  </a:ext>
                </a:extLst>
              </a:tr>
              <a:tr h="291840">
                <a:tc>
                  <a:txBody>
                    <a:bodyPr/>
                    <a:lstStyle/>
                    <a:p>
                      <a:pPr marL="0" marR="0">
                        <a:spcBef>
                          <a:spcPts val="0"/>
                        </a:spcBef>
                        <a:spcAft>
                          <a:spcPts val="0"/>
                        </a:spcAft>
                      </a:pPr>
                      <a:r>
                        <a:rPr lang="en-US" sz="1300" b="1">
                          <a:solidFill>
                            <a:srgbClr val="000000"/>
                          </a:solidFill>
                          <a:effectLst/>
                          <a:latin typeface="Lato" panose="020F0502020204030203"/>
                          <a:ea typeface="Calibri" panose="020F0502020204030204" pitchFamily="34" charset="0"/>
                          <a:cs typeface="Times New Roman" panose="02020603050405020304" pitchFamily="18" charset="0"/>
                        </a:rPr>
                        <a:t>Amount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pPr marL="0" marR="0" algn="ctr" rtl="0">
                        <a:lnSpc>
                          <a:spcPct val="100000"/>
                        </a:lnSpc>
                        <a:spcBef>
                          <a:spcPts val="0"/>
                        </a:spcBef>
                        <a:spcAft>
                          <a:spcPts val="0"/>
                        </a:spcAft>
                        <a:buClr>
                          <a:srgbClr val="000000"/>
                        </a:buClr>
                        <a:buFont typeface="Arial"/>
                      </a:pPr>
                      <a:r>
                        <a:rPr lang="en-US" sz="1300" b="1" i="0" u="none" strike="noStrike" cap="none" dirty="0">
                          <a:solidFill>
                            <a:srgbClr val="000000"/>
                          </a:solidFill>
                          <a:effectLst/>
                          <a:latin typeface="Lato" panose="020F0502020204030203"/>
                          <a:ea typeface="Calibri" panose="020F0502020204030204" pitchFamily="34" charset="0"/>
                          <a:cs typeface="Times New Roman" panose="02020603050405020304" pitchFamily="18" charset="0"/>
                          <a:sym typeface="Arial"/>
                        </a:rPr>
                        <a:t>$13,000</a:t>
                      </a: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pPr marL="0" marR="0" algn="ctr" rtl="0">
                        <a:lnSpc>
                          <a:spcPct val="100000"/>
                        </a:lnSpc>
                        <a:spcBef>
                          <a:spcPts val="0"/>
                        </a:spcBef>
                        <a:spcAft>
                          <a:spcPts val="0"/>
                        </a:spcAft>
                        <a:buClr>
                          <a:srgbClr val="000000"/>
                        </a:buClr>
                        <a:buFont typeface="Arial"/>
                      </a:pPr>
                      <a:r>
                        <a:rPr lang="en-US" sz="1300" b="1" i="0" u="none" strike="noStrike" cap="none" dirty="0">
                          <a:solidFill>
                            <a:srgbClr val="000000"/>
                          </a:solidFill>
                          <a:effectLst/>
                          <a:latin typeface="Lato" panose="020F0502020204030203"/>
                          <a:ea typeface="Calibri" panose="020F0502020204030204" pitchFamily="34" charset="0"/>
                          <a:cs typeface="Times New Roman" panose="02020603050405020304" pitchFamily="18" charset="0"/>
                          <a:sym typeface="Arial"/>
                        </a:rPr>
                        <a:t>$7,000</a:t>
                      </a: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pPr marL="0" marR="0" algn="ctr">
                        <a:spcBef>
                          <a:spcPts val="0"/>
                        </a:spcBef>
                        <a:spcAft>
                          <a:spcPts val="0"/>
                        </a:spcAft>
                      </a:pPr>
                      <a:r>
                        <a:rPr lang="en-US" sz="1300" b="1" dirty="0">
                          <a:solidFill>
                            <a:srgbClr val="000000"/>
                          </a:solidFill>
                          <a:effectLst/>
                          <a:latin typeface="Lato" panose="020F0502020204030203"/>
                          <a:ea typeface="Calibri" panose="020F0502020204030204" pitchFamily="34" charset="0"/>
                          <a:cs typeface="Times New Roman" panose="02020603050405020304" pitchFamily="18" charset="0"/>
                        </a:rPr>
                        <a:t>$3,000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pPr marL="0" marR="0" algn="ctr">
                        <a:spcBef>
                          <a:spcPts val="0"/>
                        </a:spcBef>
                        <a:spcAft>
                          <a:spcPts val="0"/>
                        </a:spcAft>
                      </a:pPr>
                      <a:r>
                        <a:rPr lang="en-US" sz="1300" b="1" dirty="0">
                          <a:solidFill>
                            <a:srgbClr val="000000"/>
                          </a:solidFill>
                          <a:effectLst/>
                          <a:latin typeface="Lato" panose="020F0502020204030203"/>
                          <a:ea typeface="Calibri" panose="020F0502020204030204" pitchFamily="34" charset="0"/>
                          <a:cs typeface="Times New Roman" panose="02020603050405020304" pitchFamily="18" charset="0"/>
                        </a:rPr>
                        <a:t>$2,500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extLst>
                  <a:ext uri="{0D108BD9-81ED-4DB2-BD59-A6C34878D82A}">
                    <a16:rowId xmlns:a16="http://schemas.microsoft.com/office/drawing/2014/main" val="3116419779"/>
                  </a:ext>
                </a:extLst>
              </a:tr>
              <a:tr h="323317">
                <a:tc>
                  <a:txBody>
                    <a:bodyPr/>
                    <a:lstStyle/>
                    <a:p>
                      <a:pPr marL="0" marR="0">
                        <a:spcBef>
                          <a:spcPts val="0"/>
                        </a:spcBef>
                        <a:spcAft>
                          <a:spcPts val="0"/>
                        </a:spcAft>
                      </a:pPr>
                      <a:r>
                        <a:rPr lang="fr-CA" sz="1400" b="1" dirty="0">
                          <a:solidFill>
                            <a:srgbClr val="000000"/>
                          </a:solidFill>
                          <a:effectLst/>
                          <a:latin typeface="Lato" panose="020F0502020204030203"/>
                          <a:ea typeface="Calibri" panose="020F0502020204030204" pitchFamily="34" charset="0"/>
                          <a:cs typeface="Times New Roman" panose="02020603050405020304" pitchFamily="18" charset="0"/>
                        </a:rPr>
                        <a:t>PRE-EVENT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690E"/>
                    </a:solidFill>
                  </a:tcPr>
                </a:tc>
                <a:tc>
                  <a:txBody>
                    <a:bodyPr/>
                    <a:lstStyle/>
                    <a:p>
                      <a:endParaRPr lang="en-US" sz="1000">
                        <a:effectLst/>
                        <a:latin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690E"/>
                    </a:solidFill>
                  </a:tcPr>
                </a:tc>
                <a:tc>
                  <a:txBody>
                    <a:bodyPr/>
                    <a:lstStyle/>
                    <a:p>
                      <a:endParaRPr lang="en-US" sz="1000">
                        <a:effectLst/>
                        <a:latin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690E"/>
                    </a:solidFill>
                  </a:tcPr>
                </a:tc>
                <a:tc>
                  <a:txBody>
                    <a:bodyPr/>
                    <a:lstStyle/>
                    <a:p>
                      <a:endParaRPr lang="en-US" sz="1000">
                        <a:effectLst/>
                        <a:latin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690E"/>
                    </a:solidFill>
                  </a:tcPr>
                </a:tc>
                <a:tc>
                  <a:txBody>
                    <a:bodyPr/>
                    <a:lstStyle/>
                    <a:p>
                      <a:endParaRPr lang="en-US" sz="1000">
                        <a:effectLst/>
                        <a:latin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690E"/>
                    </a:solidFill>
                  </a:tcPr>
                </a:tc>
                <a:extLst>
                  <a:ext uri="{0D108BD9-81ED-4DB2-BD59-A6C34878D82A}">
                    <a16:rowId xmlns:a16="http://schemas.microsoft.com/office/drawing/2014/main" val="826927278"/>
                  </a:ext>
                </a:extLst>
              </a:tr>
              <a:tr h="247188">
                <a:tc>
                  <a:txBody>
                    <a:bodyPr/>
                    <a:lstStyle/>
                    <a:p>
                      <a:pPr marL="0" marR="0">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Logo and link to company website on our symposium website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pPr marL="0" marR="0" algn="ctr">
                        <a:spcBef>
                          <a:spcPts val="0"/>
                        </a:spcBef>
                        <a:spcAft>
                          <a:spcPts val="0"/>
                        </a:spcAft>
                      </a:pPr>
                      <a:r>
                        <a:rPr lang="en-US" sz="1000" b="1" dirty="0">
                          <a:solidFill>
                            <a:srgbClr val="000000"/>
                          </a:solidFill>
                          <a:effectLst/>
                          <a:latin typeface="Lato" panose="020F0502020204030203"/>
                          <a:ea typeface="Calibri" panose="020F0502020204030204" pitchFamily="34" charset="0"/>
                          <a:cs typeface="Roboto Condensed" panose="02000000000000000000" pitchFamily="2" charset="0"/>
                        </a:rPr>
                        <a:t>X</a:t>
                      </a:r>
                      <a:endParaRPr lang="en-US" sz="1100" dirty="0">
                        <a:solidFill>
                          <a:srgbClr val="000000"/>
                        </a:solidFill>
                        <a:effectLst/>
                        <a:latin typeface="Roboto Condensed" panose="02000000000000000000" pitchFamily="2" charset="0"/>
                        <a:ea typeface="Calibri" panose="020F0502020204030204" pitchFamily="34" charset="0"/>
                        <a:cs typeface="Roboto Condensed" panose="02000000000000000000" pitchFamily="2"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pPr marL="0" marR="0" algn="ctr">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pPr marL="0" marR="0" algn="ctr">
                        <a:spcBef>
                          <a:spcPts val="0"/>
                        </a:spcBef>
                        <a:spcAft>
                          <a:spcPts val="0"/>
                        </a:spcAft>
                      </a:pPr>
                      <a:r>
                        <a:rPr lang="fr-CA"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pPr marL="0" marR="0" algn="ctr">
                        <a:spcBef>
                          <a:spcPts val="0"/>
                        </a:spcBef>
                        <a:spcAft>
                          <a:spcPts val="0"/>
                        </a:spcAft>
                      </a:pPr>
                      <a:r>
                        <a:rPr lang="fr-CA"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extLst>
                  <a:ext uri="{0D108BD9-81ED-4DB2-BD59-A6C34878D82A}">
                    <a16:rowId xmlns:a16="http://schemas.microsoft.com/office/drawing/2014/main" val="4082406101"/>
                  </a:ext>
                </a:extLst>
              </a:tr>
              <a:tr h="247188">
                <a:tc>
                  <a:txBody>
                    <a:bodyPr/>
                    <a:lstStyle/>
                    <a:p>
                      <a:pPr marL="0" marR="0">
                        <a:spcBef>
                          <a:spcPts val="0"/>
                        </a:spcBef>
                        <a:spcAft>
                          <a:spcPts val="0"/>
                        </a:spcAft>
                      </a:pPr>
                      <a:r>
                        <a:rPr lang="en-US" sz="1000" b="1" dirty="0">
                          <a:solidFill>
                            <a:srgbClr val="000000"/>
                          </a:solidFill>
                          <a:effectLst/>
                          <a:latin typeface="Lato" panose="020F0502020204030203"/>
                          <a:ea typeface="Calibri" panose="020F0502020204030204" pitchFamily="34" charset="0"/>
                          <a:cs typeface="Times New Roman" panose="02020603050405020304" pitchFamily="18" charset="0"/>
                        </a:rPr>
                        <a:t>Logo in pre-conference program in CIM Magazine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pPr marL="0" marR="0" algn="ctr">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pPr marL="0" marR="0" algn="ctr">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pPr marL="0" marR="0" algn="ctr">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pPr marL="0" marR="0" algn="ctr">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extLst>
                  <a:ext uri="{0D108BD9-81ED-4DB2-BD59-A6C34878D82A}">
                    <a16:rowId xmlns:a16="http://schemas.microsoft.com/office/drawing/2014/main" val="1630610156"/>
                  </a:ext>
                </a:extLst>
              </a:tr>
              <a:tr h="247188">
                <a:tc>
                  <a:txBody>
                    <a:bodyPr/>
                    <a:lstStyle/>
                    <a:p>
                      <a:pPr marL="0" marR="0">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Recognition in notifications and eblasts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DCE4"/>
                    </a:solidFill>
                  </a:tcPr>
                </a:tc>
                <a:tc>
                  <a:txBody>
                    <a:bodyPr/>
                    <a:lstStyle/>
                    <a:p>
                      <a:pPr marL="0" marR="0" algn="ctr">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DCE4"/>
                    </a:solidFill>
                  </a:tcPr>
                </a:tc>
                <a:tc>
                  <a:txBody>
                    <a:bodyPr/>
                    <a:lstStyle/>
                    <a:p>
                      <a:pPr marL="0" marR="0" algn="ctr">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DCE4"/>
                    </a:solidFill>
                  </a:tcPr>
                </a:tc>
                <a:tc>
                  <a:txBody>
                    <a:bodyPr/>
                    <a:lstStyle/>
                    <a:p>
                      <a:pPr marL="0" marR="0" algn="ctr">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DCE4"/>
                    </a:solidFill>
                  </a:tcPr>
                </a:tc>
                <a:tc>
                  <a:txBody>
                    <a:bodyPr/>
                    <a:lstStyle/>
                    <a:p>
                      <a:pPr marL="0" marR="0" algn="ctr">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DCE4"/>
                    </a:solidFill>
                  </a:tcPr>
                </a:tc>
                <a:extLst>
                  <a:ext uri="{0D108BD9-81ED-4DB2-BD59-A6C34878D82A}">
                    <a16:rowId xmlns:a16="http://schemas.microsoft.com/office/drawing/2014/main" val="1509912621"/>
                  </a:ext>
                </a:extLst>
              </a:tr>
              <a:tr h="247188">
                <a:tc>
                  <a:txBody>
                    <a:bodyPr/>
                    <a:lstStyle/>
                    <a:p>
                      <a:pPr marL="0" marR="0">
                        <a:spcBef>
                          <a:spcPts val="0"/>
                        </a:spcBef>
                        <a:spcAft>
                          <a:spcPts val="0"/>
                        </a:spcAft>
                      </a:pPr>
                      <a:r>
                        <a:rPr lang="en-US" sz="1000" b="1" dirty="0">
                          <a:solidFill>
                            <a:srgbClr val="000000"/>
                          </a:solidFill>
                          <a:effectLst/>
                          <a:latin typeface="Lato" panose="020F0502020204030203"/>
                          <a:ea typeface="Calibri" panose="020F0502020204030204" pitchFamily="34" charset="0"/>
                          <a:cs typeface="Times New Roman" panose="02020603050405020304" pitchFamily="18" charset="0"/>
                        </a:rPr>
                        <a:t>Recognition on CIM’s social media channels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B9CA"/>
                    </a:solidFill>
                  </a:tcPr>
                </a:tc>
                <a:tc>
                  <a:txBody>
                    <a:bodyPr/>
                    <a:lstStyle/>
                    <a:p>
                      <a:pPr marL="0" marR="0" algn="ctr">
                        <a:spcBef>
                          <a:spcPts val="0"/>
                        </a:spcBef>
                        <a:spcAft>
                          <a:spcPts val="0"/>
                        </a:spcAft>
                      </a:pPr>
                      <a:r>
                        <a:rPr lang="fr-CA"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B9CA"/>
                    </a:solidFill>
                  </a:tcPr>
                </a:tc>
                <a:tc>
                  <a:txBody>
                    <a:bodyPr/>
                    <a:lstStyle/>
                    <a:p>
                      <a:pPr marL="0" marR="0" algn="ctr">
                        <a:spcBef>
                          <a:spcPts val="0"/>
                        </a:spcBef>
                        <a:spcAft>
                          <a:spcPts val="0"/>
                        </a:spcAft>
                      </a:pPr>
                      <a:r>
                        <a:rPr lang="fr-CA"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B9CA"/>
                    </a:solidFill>
                  </a:tcPr>
                </a:tc>
                <a:tc>
                  <a:txBody>
                    <a:bodyPr/>
                    <a:lstStyle/>
                    <a:p>
                      <a:pPr marL="0" marR="0" algn="ctr">
                        <a:spcBef>
                          <a:spcPts val="0"/>
                        </a:spcBef>
                        <a:spcAft>
                          <a:spcPts val="0"/>
                        </a:spcAft>
                      </a:pPr>
                      <a:r>
                        <a:rPr lang="fr-CA"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B9CA"/>
                    </a:solidFill>
                  </a:tcPr>
                </a:tc>
                <a:tc>
                  <a:txBody>
                    <a:bodyPr/>
                    <a:lstStyle/>
                    <a:p>
                      <a:pPr marL="0" marR="0" algn="ctr">
                        <a:spcBef>
                          <a:spcPts val="0"/>
                        </a:spcBef>
                        <a:spcAft>
                          <a:spcPts val="0"/>
                        </a:spcAft>
                      </a:pPr>
                      <a:r>
                        <a:rPr lang="fr-CA"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B9CA"/>
                    </a:solidFill>
                  </a:tcPr>
                </a:tc>
                <a:extLst>
                  <a:ext uri="{0D108BD9-81ED-4DB2-BD59-A6C34878D82A}">
                    <a16:rowId xmlns:a16="http://schemas.microsoft.com/office/drawing/2014/main" val="103985759"/>
                  </a:ext>
                </a:extLst>
              </a:tr>
              <a:tr h="323317">
                <a:tc>
                  <a:txBody>
                    <a:bodyPr/>
                    <a:lstStyle/>
                    <a:p>
                      <a:pPr marL="0" marR="0">
                        <a:spcBef>
                          <a:spcPts val="0"/>
                        </a:spcBef>
                        <a:spcAft>
                          <a:spcPts val="0"/>
                        </a:spcAft>
                      </a:pPr>
                      <a:r>
                        <a:rPr lang="en-US" sz="1400" b="1" dirty="0">
                          <a:solidFill>
                            <a:srgbClr val="000000"/>
                          </a:solidFill>
                          <a:effectLst/>
                          <a:latin typeface="Lato" panose="020F0502020204030203"/>
                          <a:ea typeface="Calibri" panose="020F0502020204030204" pitchFamily="34" charset="0"/>
                          <a:cs typeface="Times New Roman" panose="02020603050405020304" pitchFamily="18" charset="0"/>
                        </a:rPr>
                        <a:t>AT THE EVENT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690E"/>
                    </a:solidFill>
                  </a:tcPr>
                </a:tc>
                <a:tc>
                  <a:txBody>
                    <a:bodyPr/>
                    <a:lstStyle/>
                    <a:p>
                      <a:endParaRPr lang="en-US" sz="1000">
                        <a:effectLst/>
                        <a:latin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690E"/>
                    </a:solidFill>
                  </a:tcPr>
                </a:tc>
                <a:tc>
                  <a:txBody>
                    <a:bodyPr/>
                    <a:lstStyle/>
                    <a:p>
                      <a:endParaRPr lang="en-US" sz="1000">
                        <a:effectLst/>
                        <a:latin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690E"/>
                    </a:solidFill>
                  </a:tcPr>
                </a:tc>
                <a:tc>
                  <a:txBody>
                    <a:bodyPr/>
                    <a:lstStyle/>
                    <a:p>
                      <a:endParaRPr lang="en-US" sz="1000">
                        <a:effectLst/>
                        <a:latin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690E"/>
                    </a:solidFill>
                  </a:tcPr>
                </a:tc>
                <a:tc>
                  <a:txBody>
                    <a:bodyPr/>
                    <a:lstStyle/>
                    <a:p>
                      <a:endParaRPr lang="en-US" sz="1000">
                        <a:effectLst/>
                        <a:latin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690E"/>
                    </a:solidFill>
                  </a:tcPr>
                </a:tc>
                <a:extLst>
                  <a:ext uri="{0D108BD9-81ED-4DB2-BD59-A6C34878D82A}">
                    <a16:rowId xmlns:a16="http://schemas.microsoft.com/office/drawing/2014/main" val="2576648263"/>
                  </a:ext>
                </a:extLst>
              </a:tr>
              <a:tr h="247188">
                <a:tc>
                  <a:txBody>
                    <a:bodyPr/>
                    <a:lstStyle/>
                    <a:p>
                      <a:pPr marL="0" marR="0">
                        <a:spcBef>
                          <a:spcPts val="0"/>
                        </a:spcBef>
                        <a:spcAft>
                          <a:spcPts val="0"/>
                        </a:spcAft>
                      </a:pPr>
                      <a:r>
                        <a:rPr lang="en-US" sz="1000" b="1" dirty="0">
                          <a:solidFill>
                            <a:srgbClr val="000000"/>
                          </a:solidFill>
                          <a:effectLst/>
                          <a:latin typeface="Lato" panose="020F0502020204030203"/>
                          <a:ea typeface="Calibri" panose="020F0502020204030204" pitchFamily="34" charset="0"/>
                          <a:cs typeface="Times New Roman" panose="02020603050405020304" pitchFamily="18" charset="0"/>
                        </a:rPr>
                        <a:t>Free attendee registrations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pPr marL="0" marR="0" algn="ctr">
                        <a:spcBef>
                          <a:spcPts val="0"/>
                        </a:spcBef>
                        <a:spcAft>
                          <a:spcPts val="0"/>
                        </a:spcAft>
                      </a:pPr>
                      <a:r>
                        <a:rPr lang="fr-CA" sz="1000" b="1" dirty="0">
                          <a:solidFill>
                            <a:srgbClr val="000000"/>
                          </a:solidFill>
                          <a:effectLst/>
                          <a:latin typeface="Lato" panose="020F0502020204030203"/>
                          <a:ea typeface="Calibri" panose="020F0502020204030204" pitchFamily="34" charset="0"/>
                          <a:cs typeface="Times New Roman" panose="02020603050405020304" pitchFamily="18" charset="0"/>
                        </a:rPr>
                        <a:t>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pPr marL="0" marR="0" algn="ctr">
                        <a:spcBef>
                          <a:spcPts val="0"/>
                        </a:spcBef>
                        <a:spcAft>
                          <a:spcPts val="0"/>
                        </a:spcAft>
                      </a:pPr>
                      <a:r>
                        <a:rPr lang="fr-CA" sz="1000" b="1" dirty="0">
                          <a:solidFill>
                            <a:srgbClr val="000000"/>
                          </a:solidFill>
                          <a:effectLst/>
                          <a:latin typeface="Lato" panose="020F0502020204030203"/>
                          <a:ea typeface="Calibri" panose="020F0502020204030204" pitchFamily="34" charset="0"/>
                          <a:cs typeface="Times New Roman" panose="02020603050405020304" pitchFamily="18" charset="0"/>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pPr marL="0" marR="0" algn="ctr">
                        <a:spcBef>
                          <a:spcPts val="0"/>
                        </a:spcBef>
                        <a:spcAft>
                          <a:spcPts val="0"/>
                        </a:spcAft>
                      </a:pPr>
                      <a:r>
                        <a:rPr lang="fr-CA" sz="1000" b="1" dirty="0">
                          <a:solidFill>
                            <a:srgbClr val="000000"/>
                          </a:solidFill>
                          <a:effectLst/>
                          <a:latin typeface="Lato" panose="020F0502020204030203"/>
                          <a:ea typeface="Calibri" panose="020F0502020204030204" pitchFamily="34" charset="0"/>
                          <a:cs typeface="Times New Roman" panose="02020603050405020304" pitchFamily="18" charset="0"/>
                        </a:rPr>
                        <a:t>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CA" sz="1000" b="1" dirty="0">
                          <a:solidFill>
                            <a:srgbClr val="000000"/>
                          </a:solidFill>
                          <a:effectLst/>
                          <a:latin typeface="Lato" panose="020F0502020204030203"/>
                          <a:ea typeface="Calibri" panose="020F0502020204030204" pitchFamily="34" charset="0"/>
                          <a:cs typeface="Times New Roman" panose="02020603050405020304" pitchFamily="18" charset="0"/>
                        </a:rPr>
                        <a:t>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extLst>
                  <a:ext uri="{0D108BD9-81ED-4DB2-BD59-A6C34878D82A}">
                    <a16:rowId xmlns:a16="http://schemas.microsoft.com/office/drawing/2014/main" val="3766846446"/>
                  </a:ext>
                </a:extLst>
              </a:tr>
              <a:tr h="276875">
                <a:tc>
                  <a:txBody>
                    <a:bodyPr/>
                    <a:lstStyle/>
                    <a:p>
                      <a:pPr marL="0" marR="0">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Tabletop in the main Foyer (6’ x 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pPr marL="0" marR="0" algn="ctr">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endParaRPr lang="en-US" sz="1000">
                        <a:effectLst/>
                        <a:latin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endParaRPr lang="en-US" sz="1000">
                        <a:effectLst/>
                        <a:latin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pPr marL="0" marR="0" algn="ctr">
                        <a:spcBef>
                          <a:spcPts val="0"/>
                        </a:spcBef>
                        <a:spcAft>
                          <a:spcPts val="0"/>
                        </a:spcAft>
                      </a:pPr>
                      <a:r>
                        <a:rPr lang="fr-CA"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extLst>
                  <a:ext uri="{0D108BD9-81ED-4DB2-BD59-A6C34878D82A}">
                    <a16:rowId xmlns:a16="http://schemas.microsoft.com/office/drawing/2014/main" val="1408350558"/>
                  </a:ext>
                </a:extLst>
              </a:tr>
              <a:tr h="247188">
                <a:tc>
                  <a:txBody>
                    <a:bodyPr/>
                    <a:lstStyle/>
                    <a:p>
                      <a:pPr marL="0" marR="0">
                        <a:spcBef>
                          <a:spcPts val="0"/>
                        </a:spcBef>
                        <a:spcAft>
                          <a:spcPts val="0"/>
                        </a:spcAft>
                      </a:pPr>
                      <a:r>
                        <a:rPr lang="en-US" sz="1000" b="1" dirty="0">
                          <a:solidFill>
                            <a:srgbClr val="000000"/>
                          </a:solidFill>
                          <a:effectLst/>
                          <a:latin typeface="Lato" panose="020F0502020204030203"/>
                          <a:ea typeface="Calibri" panose="020F0502020204030204" pitchFamily="34" charset="0"/>
                          <a:cs typeface="Times New Roman" panose="02020603050405020304" pitchFamily="18" charset="0"/>
                        </a:rPr>
                        <a:t>Logo on Sponsorship Banner – sized to sponsorship level</a:t>
                      </a:r>
                      <a:endParaRPr lang="en-US" sz="1100" dirty="0">
                        <a:solidFill>
                          <a:srgbClr val="000000"/>
                        </a:solidFill>
                        <a:effectLst/>
                        <a:latin typeface="Roboto Condensed" panose="02000000000000000000" pitchFamily="2" charset="0"/>
                        <a:ea typeface="Calibri" panose="020F0502020204030204" pitchFamily="34" charset="0"/>
                        <a:cs typeface="Roboto Condensed" panose="02000000000000000000" pitchFamily="2"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pPr marL="0" marR="0" algn="ctr">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pPr marL="0" marR="0" algn="ctr">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pPr marL="0" marR="0" algn="ctr">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endParaRPr lang="en-US" sz="1000">
                        <a:effectLst/>
                        <a:latin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extLst>
                  <a:ext uri="{0D108BD9-81ED-4DB2-BD59-A6C34878D82A}">
                    <a16:rowId xmlns:a16="http://schemas.microsoft.com/office/drawing/2014/main" val="2621702364"/>
                  </a:ext>
                </a:extLst>
              </a:tr>
              <a:tr h="247188">
                <a:tc>
                  <a:txBody>
                    <a:bodyPr/>
                    <a:lstStyle/>
                    <a:p>
                      <a:pPr marL="0" marR="0">
                        <a:spcBef>
                          <a:spcPts val="0"/>
                        </a:spcBef>
                        <a:spcAft>
                          <a:spcPts val="0"/>
                        </a:spcAft>
                      </a:pPr>
                      <a:r>
                        <a:rPr lang="en-US" sz="1000" b="1" dirty="0">
                          <a:solidFill>
                            <a:srgbClr val="000000"/>
                          </a:solidFill>
                          <a:effectLst/>
                          <a:latin typeface="Lato" panose="020F0502020204030203"/>
                          <a:ea typeface="Calibri" panose="020F0502020204030204" pitchFamily="34" charset="0"/>
                          <a:cs typeface="Times New Roman" panose="02020603050405020304" pitchFamily="18" charset="0"/>
                        </a:rPr>
                        <a:t>Logo in the Conference Program</a:t>
                      </a:r>
                      <a:endParaRPr lang="en-US" sz="1100" dirty="0">
                        <a:solidFill>
                          <a:srgbClr val="000000"/>
                        </a:solidFill>
                        <a:effectLst/>
                        <a:latin typeface="Roboto Condensed" panose="02000000000000000000" pitchFamily="2" charset="0"/>
                        <a:ea typeface="Calibri" panose="020F0502020204030204" pitchFamily="34" charset="0"/>
                        <a:cs typeface="Roboto Condensed" panose="02000000000000000000" pitchFamily="2"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pPr marL="0" marR="0" algn="ctr">
                        <a:spcBef>
                          <a:spcPts val="0"/>
                        </a:spcBef>
                        <a:spcAft>
                          <a:spcPts val="0"/>
                        </a:spcAft>
                      </a:pPr>
                      <a:r>
                        <a:rPr lang="fr-CA"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pPr marL="0" marR="0" algn="ctr">
                        <a:spcBef>
                          <a:spcPts val="0"/>
                        </a:spcBef>
                        <a:spcAft>
                          <a:spcPts val="0"/>
                        </a:spcAft>
                      </a:pPr>
                      <a:r>
                        <a:rPr lang="fr-CA"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pPr marL="0" marR="0" algn="ctr">
                        <a:spcBef>
                          <a:spcPts val="0"/>
                        </a:spcBef>
                        <a:spcAft>
                          <a:spcPts val="0"/>
                        </a:spcAft>
                      </a:pPr>
                      <a:r>
                        <a:rPr lang="fr-CA"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pPr marL="0" marR="0" algn="ctr">
                        <a:spcBef>
                          <a:spcPts val="0"/>
                        </a:spcBef>
                        <a:spcAft>
                          <a:spcPts val="0"/>
                        </a:spcAft>
                      </a:pPr>
                      <a:r>
                        <a:rPr lang="fr-CA"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extLst>
                  <a:ext uri="{0D108BD9-81ED-4DB2-BD59-A6C34878D82A}">
                    <a16:rowId xmlns:a16="http://schemas.microsoft.com/office/drawing/2014/main" val="976891076"/>
                  </a:ext>
                </a:extLst>
              </a:tr>
              <a:tr h="247188">
                <a:tc>
                  <a:txBody>
                    <a:bodyPr/>
                    <a:lstStyle/>
                    <a:p>
                      <a:pPr marL="0" marR="0">
                        <a:spcBef>
                          <a:spcPts val="0"/>
                        </a:spcBef>
                        <a:spcAft>
                          <a:spcPts val="0"/>
                        </a:spcAft>
                      </a:pPr>
                      <a:r>
                        <a:rPr lang="en-US" sz="1000" b="1" dirty="0">
                          <a:solidFill>
                            <a:srgbClr val="000000"/>
                          </a:solidFill>
                          <a:effectLst/>
                          <a:latin typeface="Lato" panose="020F0502020204030203"/>
                          <a:ea typeface="Calibri" panose="020F0502020204030204" pitchFamily="34" charset="0"/>
                          <a:cs typeface="Times New Roman" panose="02020603050405020304" pitchFamily="18" charset="0"/>
                        </a:rPr>
                        <a:t>Ad in printed program</a:t>
                      </a:r>
                      <a:r>
                        <a:rPr lang="en-US" sz="1000" dirty="0">
                          <a:solidFill>
                            <a:srgbClr val="000000"/>
                          </a:solidFill>
                          <a:effectLst/>
                          <a:latin typeface="Lato" panose="020F0502020204030203"/>
                          <a:ea typeface="Calibri" panose="020F0502020204030204" pitchFamily="34" charset="0"/>
                          <a:cs typeface="Roboto Condensed" panose="02000000000000000000" pitchFamily="2" charset="0"/>
                        </a:rPr>
                        <a:t> </a:t>
                      </a:r>
                      <a:endParaRPr lang="en-US" sz="1100" dirty="0">
                        <a:solidFill>
                          <a:srgbClr val="000000"/>
                        </a:solidFill>
                        <a:effectLst/>
                        <a:latin typeface="Roboto Condensed" panose="02000000000000000000" pitchFamily="2" charset="0"/>
                        <a:ea typeface="Calibri" panose="020F0502020204030204" pitchFamily="34" charset="0"/>
                        <a:cs typeface="Roboto Condensed" panose="02000000000000000000" pitchFamily="2"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pPr marL="0" marR="0" algn="ctr">
                        <a:spcBef>
                          <a:spcPts val="0"/>
                        </a:spcBef>
                        <a:spcAft>
                          <a:spcPts val="0"/>
                        </a:spcAft>
                      </a:pPr>
                      <a:r>
                        <a:rPr lang="en-US" sz="1000" b="1" dirty="0">
                          <a:solidFill>
                            <a:srgbClr val="000000"/>
                          </a:solidFill>
                          <a:effectLst/>
                          <a:latin typeface="Lato" panose="020F0502020204030203"/>
                          <a:ea typeface="Calibri" panose="020F0502020204030204" pitchFamily="34" charset="0"/>
                          <a:cs typeface="Times New Roman" panose="02020603050405020304" pitchFamily="18" charset="0"/>
                        </a:rPr>
                        <a:t>Full page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pPr marL="0" marR="0" algn="ctr" rtl="0">
                        <a:lnSpc>
                          <a:spcPct val="100000"/>
                        </a:lnSpc>
                        <a:spcBef>
                          <a:spcPts val="0"/>
                        </a:spcBef>
                        <a:spcAft>
                          <a:spcPts val="0"/>
                        </a:spcAft>
                        <a:buClr>
                          <a:srgbClr val="000000"/>
                        </a:buClr>
                        <a:buFont typeface="Arial"/>
                      </a:pPr>
                      <a:r>
                        <a:rPr lang="en-US" sz="1000" b="1" i="0" u="none" strike="noStrike" cap="none" dirty="0">
                          <a:solidFill>
                            <a:srgbClr val="000000"/>
                          </a:solidFill>
                          <a:effectLst/>
                          <a:latin typeface="Lato" panose="020F0502020204030203"/>
                          <a:ea typeface="Calibri" panose="020F0502020204030204" pitchFamily="34" charset="0"/>
                          <a:cs typeface="Times New Roman" panose="02020603050405020304" pitchFamily="18" charset="0"/>
                          <a:sym typeface="Arial"/>
                        </a:rPr>
                        <a:t>½ page</a:t>
                      </a: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pPr marL="0" marR="0" algn="ctr" rtl="0">
                        <a:lnSpc>
                          <a:spcPct val="100000"/>
                        </a:lnSpc>
                        <a:spcBef>
                          <a:spcPts val="0"/>
                        </a:spcBef>
                        <a:spcAft>
                          <a:spcPts val="0"/>
                        </a:spcAft>
                        <a:buClr>
                          <a:srgbClr val="000000"/>
                        </a:buClr>
                        <a:buFont typeface="Arial"/>
                      </a:pPr>
                      <a:r>
                        <a:rPr lang="fr-CA" sz="1000" b="1" i="0" u="none" strike="noStrike" cap="none" dirty="0">
                          <a:solidFill>
                            <a:srgbClr val="000000"/>
                          </a:solidFill>
                          <a:effectLst/>
                          <a:latin typeface="Lato" panose="020F0502020204030203"/>
                          <a:cs typeface="Times New Roman" panose="02020603050405020304" pitchFamily="18" charset="0"/>
                          <a:sym typeface="Arial"/>
                        </a:rPr>
                        <a:t>¼ page</a:t>
                      </a:r>
                      <a:endParaRPr lang="en-US" sz="1000" b="1" i="0" u="none" strike="noStrike" cap="none" dirty="0">
                        <a:solidFill>
                          <a:srgbClr val="000000"/>
                        </a:solidFill>
                        <a:effectLst/>
                        <a:latin typeface="Lato" panose="020F0502020204030203"/>
                        <a:cs typeface="Times New Roman" panose="02020603050405020304" pitchFamily="18" charset="0"/>
                        <a:sym typeface="Arial"/>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endParaRPr lang="en-US" sz="1000">
                        <a:effectLst/>
                        <a:latin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extLst>
                  <a:ext uri="{0D108BD9-81ED-4DB2-BD59-A6C34878D82A}">
                    <a16:rowId xmlns:a16="http://schemas.microsoft.com/office/drawing/2014/main" val="2671208456"/>
                  </a:ext>
                </a:extLst>
              </a:tr>
              <a:tr h="247188">
                <a:tc>
                  <a:txBody>
                    <a:bodyPr/>
                    <a:lstStyle/>
                    <a:p>
                      <a:pPr marL="0" marR="0">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Acknowledgement at key social events</a:t>
                      </a:r>
                      <a:endParaRPr lang="en-US" sz="1100">
                        <a:solidFill>
                          <a:srgbClr val="000000"/>
                        </a:solidFill>
                        <a:effectLst/>
                        <a:latin typeface="Roboto Condensed" panose="02000000000000000000" pitchFamily="2" charset="0"/>
                        <a:ea typeface="Calibri" panose="020F0502020204030204" pitchFamily="34" charset="0"/>
                        <a:cs typeface="Roboto Condensed" panose="02000000000000000000" pitchFamily="2"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pPr marL="0" marR="0" algn="ctr">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pPr marL="0" marR="0" algn="ctr">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pPr marL="0" marR="0" algn="ctr">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endParaRPr lang="en-US" sz="1000">
                        <a:effectLst/>
                        <a:latin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extLst>
                  <a:ext uri="{0D108BD9-81ED-4DB2-BD59-A6C34878D82A}">
                    <a16:rowId xmlns:a16="http://schemas.microsoft.com/office/drawing/2014/main" val="2506754284"/>
                  </a:ext>
                </a:extLst>
              </a:tr>
              <a:tr h="247188">
                <a:tc>
                  <a:txBody>
                    <a:bodyPr/>
                    <a:lstStyle/>
                    <a:p>
                      <a:pPr marL="0" marR="0">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Extra tickets for the social event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pPr marL="0" marR="0" algn="ctr">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pPr marL="0" marR="0" algn="ctr">
                        <a:spcBef>
                          <a:spcPts val="0"/>
                        </a:spcBef>
                        <a:spcAft>
                          <a:spcPts val="0"/>
                        </a:spcAft>
                      </a:pPr>
                      <a:r>
                        <a:rPr lang="en-US" sz="1000" b="1">
                          <a:solidFill>
                            <a:srgbClr val="000000"/>
                          </a:solidFill>
                          <a:effectLst/>
                          <a:latin typeface="Lato" panose="020F0502020204030203"/>
                          <a:ea typeface="Calibri" panose="020F0502020204030204" pitchFamily="34" charset="0"/>
                          <a:cs typeface="Times New Roman" panose="02020603050405020304" pitchFamily="18" charset="0"/>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endParaRPr lang="en-US" sz="1000">
                        <a:effectLst/>
                        <a:latin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endParaRPr lang="en-US" sz="1000">
                        <a:effectLst/>
                        <a:latin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extLst>
                  <a:ext uri="{0D108BD9-81ED-4DB2-BD59-A6C34878D82A}">
                    <a16:rowId xmlns:a16="http://schemas.microsoft.com/office/drawing/2014/main" val="2283068768"/>
                  </a:ext>
                </a:extLst>
              </a:tr>
              <a:tr h="247188">
                <a:tc>
                  <a:txBody>
                    <a:bodyPr/>
                    <a:lstStyle/>
                    <a:p>
                      <a:pPr marL="0" marR="0">
                        <a:spcBef>
                          <a:spcPts val="0"/>
                        </a:spcBef>
                        <a:spcAft>
                          <a:spcPts val="0"/>
                        </a:spcAft>
                      </a:pPr>
                      <a:r>
                        <a:rPr lang="en-US" sz="1000" b="1" dirty="0">
                          <a:solidFill>
                            <a:srgbClr val="000000"/>
                          </a:solidFill>
                          <a:effectLst/>
                          <a:latin typeface="Lato" panose="020F0502020204030203"/>
                          <a:ea typeface="Calibri" panose="020F0502020204030204" pitchFamily="34" charset="0"/>
                          <a:cs typeface="Times New Roman" panose="02020603050405020304" pitchFamily="18" charset="0"/>
                        </a:rPr>
                        <a:t>Moderating an Expert Panel Session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pPr marL="0" marR="0" algn="ctr">
                        <a:spcBef>
                          <a:spcPts val="0"/>
                        </a:spcBef>
                        <a:spcAft>
                          <a:spcPts val="0"/>
                        </a:spcAft>
                      </a:pPr>
                      <a:r>
                        <a:rPr lang="en-US" sz="1000" b="1" dirty="0">
                          <a:solidFill>
                            <a:srgbClr val="000000"/>
                          </a:solidFill>
                          <a:effectLst/>
                          <a:latin typeface="Lato" panose="020F0502020204030203"/>
                          <a:ea typeface="Calibri" panose="020F0502020204030204" pitchFamily="34" charset="0"/>
                          <a:cs typeface="Times New Roman" panose="02020603050405020304" pitchFamily="18" charset="0"/>
                        </a:rPr>
                        <a:t>X</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endParaRPr lang="en-US" sz="1000" dirty="0">
                        <a:effectLst/>
                        <a:latin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endParaRPr lang="en-US" sz="1000">
                        <a:effectLst/>
                        <a:latin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tc>
                  <a:txBody>
                    <a:bodyPr/>
                    <a:lstStyle/>
                    <a:p>
                      <a:endParaRPr lang="en-US" sz="1000" dirty="0">
                        <a:effectLst/>
                        <a:latin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DB9CA"/>
                    </a:solidFill>
                  </a:tcPr>
                </a:tc>
                <a:extLst>
                  <a:ext uri="{0D108BD9-81ED-4DB2-BD59-A6C34878D82A}">
                    <a16:rowId xmlns:a16="http://schemas.microsoft.com/office/drawing/2014/main" val="139140249"/>
                  </a:ext>
                </a:extLst>
              </a:tr>
              <a:tr h="247188">
                <a:tc>
                  <a:txBody>
                    <a:bodyPr/>
                    <a:lstStyle/>
                    <a:p>
                      <a:pPr marL="0" marR="0">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pPr marL="0" marR="0" algn="ctr">
                        <a:spcBef>
                          <a:spcPts val="0"/>
                        </a:spcBef>
                        <a:spcAft>
                          <a:spcPts val="0"/>
                        </a:spcAft>
                      </a:pPr>
                      <a:r>
                        <a:rPr lang="en-US" sz="1000">
                          <a:effectLst/>
                          <a:latin typeface="Lato" panose="020F0502020204030203"/>
                          <a:ea typeface="Calibri" panose="020F0502020204030204" pitchFamily="34"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pPr marL="0" marR="0" algn="ctr">
                        <a:spcBef>
                          <a:spcPts val="0"/>
                        </a:spcBef>
                        <a:spcAft>
                          <a:spcPts val="0"/>
                        </a:spcAft>
                      </a:pPr>
                      <a:r>
                        <a:rPr lang="en-US" sz="1000" dirty="0">
                          <a:effectLst/>
                          <a:latin typeface="Lato" panose="020F0502020204030203"/>
                          <a:ea typeface="Calibri" panose="020F0502020204030204" pitchFamily="34" charset="0"/>
                          <a:cs typeface="Times New Roman" panose="02020603050405020304" pitchFamily="18" charset="0"/>
                        </a:rPr>
                        <a:t> </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pPr marL="0" marR="0" algn="ctr">
                        <a:spcBef>
                          <a:spcPts val="0"/>
                        </a:spcBef>
                        <a:spcAft>
                          <a:spcPts val="0"/>
                        </a:spcAft>
                      </a:pPr>
                      <a:r>
                        <a:rPr lang="en-US" sz="1000">
                          <a:effectLst/>
                          <a:latin typeface="Lato" panose="020F0502020204030203"/>
                          <a:ea typeface="Calibri" panose="020F0502020204030204" pitchFamily="34"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tc>
                  <a:txBody>
                    <a:bodyPr/>
                    <a:lstStyle/>
                    <a:p>
                      <a:endParaRPr lang="en-US" sz="1000" dirty="0">
                        <a:effectLst/>
                        <a:latin typeface="Calibri" panose="020F0502020204030204" pitchFamily="34" charset="0"/>
                        <a:cs typeface="Times New Roman" panose="02020603050405020304" pitchFamily="18" charset="0"/>
                      </a:endParaRPr>
                    </a:p>
                  </a:txBody>
                  <a:tcPr marL="84481" marR="84481" marT="42240" marB="4224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5"/>
                    </a:solidFill>
                  </a:tcPr>
                </a:tc>
                <a:extLst>
                  <a:ext uri="{0D108BD9-81ED-4DB2-BD59-A6C34878D82A}">
                    <a16:rowId xmlns:a16="http://schemas.microsoft.com/office/drawing/2014/main" val="2898635119"/>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graphicFrame>
        <p:nvGraphicFramePr>
          <p:cNvPr id="112" name="Google Shape;112;p16"/>
          <p:cNvGraphicFramePr/>
          <p:nvPr>
            <p:extLst>
              <p:ext uri="{D42A27DB-BD31-4B8C-83A1-F6EECF244321}">
                <p14:modId xmlns:p14="http://schemas.microsoft.com/office/powerpoint/2010/main" val="2913194733"/>
              </p:ext>
            </p:extLst>
          </p:nvPr>
        </p:nvGraphicFramePr>
        <p:xfrm>
          <a:off x="601192" y="1468462"/>
          <a:ext cx="11173946" cy="4435345"/>
        </p:xfrm>
        <a:graphic>
          <a:graphicData uri="http://schemas.openxmlformats.org/drawingml/2006/table">
            <a:tbl>
              <a:tblPr firstRow="1" bandRow="1">
                <a:noFill/>
                <a:tableStyleId>{F2869DF7-1B02-427A-8FF0-F3BD8E6D72C9}</a:tableStyleId>
              </a:tblPr>
              <a:tblGrid>
                <a:gridCol w="7823865">
                  <a:extLst>
                    <a:ext uri="{9D8B030D-6E8A-4147-A177-3AD203B41FA5}">
                      <a16:colId xmlns:a16="http://schemas.microsoft.com/office/drawing/2014/main" val="20000"/>
                    </a:ext>
                  </a:extLst>
                </a:gridCol>
                <a:gridCol w="1727620">
                  <a:extLst>
                    <a:ext uri="{9D8B030D-6E8A-4147-A177-3AD203B41FA5}">
                      <a16:colId xmlns:a16="http://schemas.microsoft.com/office/drawing/2014/main" val="20001"/>
                    </a:ext>
                  </a:extLst>
                </a:gridCol>
                <a:gridCol w="1622461">
                  <a:extLst>
                    <a:ext uri="{9D8B030D-6E8A-4147-A177-3AD203B41FA5}">
                      <a16:colId xmlns:a16="http://schemas.microsoft.com/office/drawing/2014/main" val="20002"/>
                    </a:ext>
                  </a:extLst>
                </a:gridCol>
              </a:tblGrid>
              <a:tr h="350945">
                <a:tc>
                  <a:txBody>
                    <a:bodyPr/>
                    <a:lstStyle/>
                    <a:p>
                      <a:pPr marL="0" marR="0" lvl="0" indent="0" algn="l" rtl="0">
                        <a:spcBef>
                          <a:spcPts val="0"/>
                        </a:spcBef>
                        <a:spcAft>
                          <a:spcPts val="0"/>
                        </a:spcAft>
                        <a:buNone/>
                      </a:pPr>
                      <a:r>
                        <a:rPr lang="en-US" sz="1600" u="none" strike="noStrike" cap="none" dirty="0">
                          <a:latin typeface="Lato" panose="020F0502020204030203" pitchFamily="34" charset="0"/>
                        </a:rPr>
                        <a:t>À-la-carte items</a:t>
                      </a:r>
                      <a:endParaRPr lang="en-US" sz="1600" dirty="0">
                        <a:latin typeface="Lato" panose="020F0502020204030203" pitchFamily="34" charset="0"/>
                      </a:endParaRPr>
                    </a:p>
                  </a:txBody>
                  <a:tcPr marL="91450" marR="91450" marT="45725" marB="45725" anchor="ctr">
                    <a:solidFill>
                      <a:srgbClr val="44546A"/>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600" dirty="0">
                          <a:latin typeface="Lato" panose="020F0502020204030203" pitchFamily="34" charset="0"/>
                        </a:rPr>
                        <a:t>No. available</a:t>
                      </a:r>
                      <a:endParaRPr sz="1600" dirty="0">
                        <a:latin typeface="Lato" panose="020F0502020204030203" pitchFamily="34" charset="0"/>
                      </a:endParaRPr>
                    </a:p>
                  </a:txBody>
                  <a:tcPr marL="91450" marR="91450" marT="45725" marB="45725" anchor="ctr">
                    <a:solidFill>
                      <a:srgbClr val="44546A"/>
                    </a:solidFill>
                  </a:tcPr>
                </a:tc>
                <a:tc>
                  <a:txBody>
                    <a:bodyPr/>
                    <a:lstStyle/>
                    <a:p>
                      <a:pPr marL="0" marR="0" lvl="0" indent="0" algn="ctr" rtl="0">
                        <a:spcBef>
                          <a:spcPts val="0"/>
                        </a:spcBef>
                        <a:spcAft>
                          <a:spcPts val="0"/>
                        </a:spcAft>
                        <a:buNone/>
                      </a:pPr>
                      <a:r>
                        <a:rPr lang="en-US" sz="1600" dirty="0">
                          <a:latin typeface="Lato" panose="020F0502020204030203" pitchFamily="34" charset="0"/>
                        </a:rPr>
                        <a:t>Unit price</a:t>
                      </a:r>
                      <a:endParaRPr sz="1600" dirty="0">
                        <a:latin typeface="Lato" panose="020F0502020204030203" pitchFamily="34" charset="0"/>
                      </a:endParaRPr>
                    </a:p>
                  </a:txBody>
                  <a:tcPr marL="91450" marR="91450" marT="45725" marB="45725" anchor="ctr">
                    <a:solidFill>
                      <a:srgbClr val="44546A"/>
                    </a:solidFill>
                  </a:tcPr>
                </a:tc>
                <a:extLst>
                  <a:ext uri="{0D108BD9-81ED-4DB2-BD59-A6C34878D82A}">
                    <a16:rowId xmlns:a16="http://schemas.microsoft.com/office/drawing/2014/main" val="10000"/>
                  </a:ext>
                </a:extLst>
              </a:tr>
              <a:tr h="234910">
                <a:tc>
                  <a:txBody>
                    <a:bodyPr/>
                    <a:lstStyle/>
                    <a:p>
                      <a:r>
                        <a:rPr lang="en-US" sz="1000" b="1" i="0" u="none" strike="noStrike" cap="none" baseline="0" dirty="0">
                          <a:solidFill>
                            <a:schemeClr val="dk1"/>
                          </a:solidFill>
                          <a:latin typeface="Lato" panose="020F0502020204030203"/>
                          <a:ea typeface="Calibri"/>
                          <a:cs typeface="Calibri"/>
                          <a:sym typeface="Arial"/>
                        </a:rPr>
                        <a:t>COFFEE STATIONS DURING TECHNICAL SESSIONS</a:t>
                      </a:r>
                    </a:p>
                    <a:p>
                      <a:r>
                        <a:rPr lang="en-US" sz="1000" b="0" i="0" u="none" strike="noStrike" cap="none" baseline="0" dirty="0">
                          <a:solidFill>
                            <a:schemeClr val="dk1"/>
                          </a:solidFill>
                          <a:latin typeface="Lato" panose="020F0502020204030203"/>
                          <a:ea typeface="Calibri"/>
                          <a:cs typeface="Calibri"/>
                          <a:sym typeface="Arial"/>
                        </a:rPr>
                        <a:t>Branded signage at the coffee stations.</a:t>
                      </a:r>
                      <a:r>
                        <a:rPr lang="en-US" sz="1000" b="0" i="0" u="none" strike="noStrike" cap="none" baseline="0" dirty="0">
                          <a:solidFill>
                            <a:schemeClr val="dk1"/>
                          </a:solidFill>
                          <a:latin typeface="Calibri"/>
                          <a:ea typeface="Calibri"/>
                          <a:cs typeface="Calibri"/>
                          <a:sym typeface="Arial"/>
                        </a:rPr>
                        <a:t>	</a:t>
                      </a:r>
                    </a:p>
                  </a:txBody>
                  <a:tcPr marL="91450" marR="91450" marT="45725" marB="45725" anchor="ctr">
                    <a:solidFill>
                      <a:schemeClr val="bg2">
                        <a:lumMod val="20000"/>
                        <a:lumOff val="80000"/>
                      </a:schemeClr>
                    </a:solidFill>
                  </a:tcPr>
                </a:tc>
                <a:tc>
                  <a:txBody>
                    <a:bodyPr/>
                    <a:lstStyle/>
                    <a:p>
                      <a:pPr marL="0" marR="0" lvl="0" indent="0" algn="ctr" rtl="0">
                        <a:spcBef>
                          <a:spcPts val="0"/>
                        </a:spcBef>
                        <a:spcAft>
                          <a:spcPts val="0"/>
                        </a:spcAft>
                        <a:buNone/>
                      </a:pPr>
                      <a:r>
                        <a:rPr lang="fr-CA" sz="1200" dirty="0">
                          <a:latin typeface="Lato" panose="020F0502020204030203" pitchFamily="34" charset="0"/>
                        </a:rPr>
                        <a:t>6</a:t>
                      </a:r>
                      <a:endParaRPr sz="1200" dirty="0">
                        <a:latin typeface="Lato" panose="020F0502020204030203" pitchFamily="34" charset="0"/>
                      </a:endParaRPr>
                    </a:p>
                  </a:txBody>
                  <a:tcPr marL="91450" marR="91450" marT="45725" marB="45725" anchor="ctr">
                    <a:solidFill>
                      <a:schemeClr val="bg2">
                        <a:lumMod val="20000"/>
                        <a:lumOff val="80000"/>
                      </a:schemeClr>
                    </a:solidFill>
                  </a:tcPr>
                </a:tc>
                <a:tc>
                  <a:txBody>
                    <a:bodyPr/>
                    <a:lstStyle/>
                    <a:p>
                      <a:pPr marL="0" marR="0" lvl="0" indent="0" algn="ctr" rtl="0">
                        <a:spcBef>
                          <a:spcPts val="0"/>
                        </a:spcBef>
                        <a:spcAft>
                          <a:spcPts val="0"/>
                        </a:spcAft>
                        <a:buNone/>
                      </a:pPr>
                      <a:r>
                        <a:rPr lang="fr-CA" sz="1100" dirty="0">
                          <a:latin typeface="Lato" panose="020F0502020204030203" pitchFamily="34" charset="0"/>
                        </a:rPr>
                        <a:t>$1,000.00</a:t>
                      </a:r>
                      <a:endParaRPr sz="1100" dirty="0">
                        <a:latin typeface="Lato" panose="020F0502020204030203" pitchFamily="34" charset="0"/>
                      </a:endParaRPr>
                    </a:p>
                  </a:txBody>
                  <a:tcPr marL="91450" marR="91450" marT="45725" marB="45725" anchor="ctr">
                    <a:solidFill>
                      <a:schemeClr val="bg2">
                        <a:lumMod val="20000"/>
                        <a:lumOff val="80000"/>
                      </a:schemeClr>
                    </a:solidFill>
                  </a:tcPr>
                </a:tc>
                <a:extLst>
                  <a:ext uri="{0D108BD9-81ED-4DB2-BD59-A6C34878D82A}">
                    <a16:rowId xmlns:a16="http://schemas.microsoft.com/office/drawing/2014/main" val="10003"/>
                  </a:ext>
                </a:extLst>
              </a:tr>
              <a:tr h="145153">
                <a:tc>
                  <a:txBody>
                    <a:bodyPr/>
                    <a:lstStyle/>
                    <a:p>
                      <a:r>
                        <a:rPr lang="en-US" sz="1000" b="1" i="0" u="none" strike="noStrike" cap="none" baseline="0" dirty="0">
                          <a:solidFill>
                            <a:schemeClr val="dk1"/>
                          </a:solidFill>
                          <a:latin typeface="Lato" panose="020F0502020204030203"/>
                          <a:ea typeface="Calibri"/>
                          <a:cs typeface="Calibri"/>
                          <a:sym typeface="Arial"/>
                        </a:rPr>
                        <a:t>CONFERENCE PENS </a:t>
                      </a:r>
                    </a:p>
                    <a:p>
                      <a:r>
                        <a:rPr lang="en-US" sz="1000" b="0" i="0" u="none" strike="noStrike" cap="none" baseline="0" dirty="0">
                          <a:solidFill>
                            <a:schemeClr val="dk1"/>
                          </a:solidFill>
                          <a:latin typeface="Lato" panose="020F0502020204030203"/>
                          <a:ea typeface="Calibri"/>
                          <a:cs typeface="Calibri"/>
                          <a:sym typeface="Arial"/>
                        </a:rPr>
                        <a:t>Pens with logo to be offered to delegates.</a:t>
                      </a:r>
                    </a:p>
                    <a:p>
                      <a:r>
                        <a:rPr lang="en-US" sz="1000" b="0" i="0" u="none" strike="noStrike" cap="none" baseline="0" dirty="0">
                          <a:solidFill>
                            <a:schemeClr val="dk1"/>
                          </a:solidFill>
                          <a:latin typeface="Lato" panose="020F0502020204030203"/>
                          <a:ea typeface="Calibri"/>
                          <a:cs typeface="Calibri"/>
                          <a:sym typeface="Arial"/>
                        </a:rPr>
                        <a:t>**Custom pens to be provided/paid for by the sponsor.	</a:t>
                      </a:r>
                    </a:p>
                  </a:txBody>
                  <a:tcPr marL="91450" marR="91450" marT="45725" marB="45725" anchor="ctr">
                    <a:solidFill>
                      <a:schemeClr val="bg2">
                        <a:lumMod val="40000"/>
                        <a:lumOff val="60000"/>
                      </a:schemeClr>
                    </a:solidFill>
                  </a:tcPr>
                </a:tc>
                <a:tc>
                  <a:txBody>
                    <a:bodyPr/>
                    <a:lstStyle/>
                    <a:p>
                      <a:pPr marL="0" marR="0" lvl="0" indent="0" algn="ctr" rtl="0">
                        <a:spcBef>
                          <a:spcPts val="0"/>
                        </a:spcBef>
                        <a:spcAft>
                          <a:spcPts val="0"/>
                        </a:spcAft>
                        <a:buNone/>
                      </a:pPr>
                      <a:r>
                        <a:rPr lang="fr-CA" sz="1200" dirty="0">
                          <a:latin typeface="Lato" panose="020F0502020204030203" pitchFamily="34" charset="0"/>
                        </a:rPr>
                        <a:t>1</a:t>
                      </a:r>
                      <a:endParaRPr sz="1200" dirty="0">
                        <a:latin typeface="Lato" panose="020F0502020204030203" pitchFamily="34" charset="0"/>
                      </a:endParaRPr>
                    </a:p>
                  </a:txBody>
                  <a:tcPr marL="91450" marR="91450" marT="45725" marB="45725" anchor="ctr">
                    <a:solidFill>
                      <a:schemeClr val="bg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CA" sz="1100" dirty="0">
                          <a:latin typeface="Lato" panose="020F0502020204030203" pitchFamily="34" charset="0"/>
                        </a:rPr>
                        <a:t>$1,500.00</a:t>
                      </a:r>
                    </a:p>
                  </a:txBody>
                  <a:tcPr marL="91450" marR="91450" marT="45725" marB="45725" anchor="ctr">
                    <a:solidFill>
                      <a:schemeClr val="bg2">
                        <a:lumMod val="40000"/>
                        <a:lumOff val="60000"/>
                      </a:schemeClr>
                    </a:solidFill>
                  </a:tcPr>
                </a:tc>
                <a:extLst>
                  <a:ext uri="{0D108BD9-81ED-4DB2-BD59-A6C34878D82A}">
                    <a16:rowId xmlns:a16="http://schemas.microsoft.com/office/drawing/2014/main" val="10004"/>
                  </a:ext>
                </a:extLst>
              </a:tr>
              <a:tr h="156997">
                <a:tc>
                  <a:txBody>
                    <a:bodyPr/>
                    <a:lstStyle/>
                    <a:p>
                      <a:r>
                        <a:rPr lang="en-US" sz="1000" b="1" i="0" u="none" strike="noStrike" cap="none" baseline="0" dirty="0">
                          <a:solidFill>
                            <a:schemeClr val="dk1"/>
                          </a:solidFill>
                          <a:latin typeface="Lato" panose="020F0502020204030203"/>
                          <a:ea typeface="Calibri"/>
                          <a:cs typeface="Calibri"/>
                          <a:sym typeface="Arial"/>
                        </a:rPr>
                        <a:t>CONFERENCE NOTEBOOKS </a:t>
                      </a:r>
                    </a:p>
                    <a:p>
                      <a:r>
                        <a:rPr lang="en-US" sz="1000" b="0" i="0" u="none" strike="noStrike" cap="none" baseline="0" dirty="0">
                          <a:solidFill>
                            <a:schemeClr val="dk1"/>
                          </a:solidFill>
                          <a:latin typeface="Lato" panose="020F0502020204030203"/>
                          <a:ea typeface="Calibri"/>
                          <a:cs typeface="Calibri"/>
                          <a:sym typeface="Arial"/>
                        </a:rPr>
                        <a:t>Notepads with logo to be offered to delegates.</a:t>
                      </a:r>
                    </a:p>
                    <a:p>
                      <a:r>
                        <a:rPr lang="en-US" sz="1000" b="0" i="0" u="none" strike="noStrike" cap="none" baseline="0" dirty="0">
                          <a:solidFill>
                            <a:schemeClr val="dk1"/>
                          </a:solidFill>
                          <a:latin typeface="Lato" panose="020F0502020204030203"/>
                          <a:ea typeface="Calibri"/>
                          <a:cs typeface="Calibri"/>
                          <a:sym typeface="Arial"/>
                        </a:rPr>
                        <a:t>** Custom notepads to be provided/ paid for by the sponsor.	</a:t>
                      </a:r>
                    </a:p>
                  </a:txBody>
                  <a:tcPr marL="91450" marR="91450" marT="45725" marB="45725" anchor="ctr">
                    <a:solidFill>
                      <a:schemeClr val="bg2">
                        <a:lumMod val="20000"/>
                        <a:lumOff val="80000"/>
                      </a:schemeClr>
                    </a:solidFill>
                  </a:tcPr>
                </a:tc>
                <a:tc>
                  <a:txBody>
                    <a:bodyPr/>
                    <a:lstStyle/>
                    <a:p>
                      <a:pPr marL="0" marR="0" lvl="0" indent="0" algn="ctr" rtl="0">
                        <a:spcBef>
                          <a:spcPts val="0"/>
                        </a:spcBef>
                        <a:spcAft>
                          <a:spcPts val="0"/>
                        </a:spcAft>
                        <a:buNone/>
                      </a:pPr>
                      <a:r>
                        <a:rPr lang="fr-CA" sz="1200" dirty="0">
                          <a:latin typeface="Lato" panose="020F0502020204030203" pitchFamily="34" charset="0"/>
                        </a:rPr>
                        <a:t>1</a:t>
                      </a:r>
                      <a:endParaRPr sz="1200" dirty="0">
                        <a:latin typeface="Lato" panose="020F0502020204030203" pitchFamily="34" charset="0"/>
                      </a:endParaRPr>
                    </a:p>
                  </a:txBody>
                  <a:tcPr marL="91450" marR="91450" marT="45725" marB="45725" anchor="ctr">
                    <a:solidFill>
                      <a:schemeClr val="bg2">
                        <a:lumMod val="20000"/>
                        <a:lumOff val="80000"/>
                      </a:schemeClr>
                    </a:solidFill>
                  </a:tcPr>
                </a:tc>
                <a:tc>
                  <a:txBody>
                    <a:bodyPr/>
                    <a:lstStyle/>
                    <a:p>
                      <a:pPr marL="0" marR="0" lvl="0" indent="0" algn="ctr" rtl="0">
                        <a:spcBef>
                          <a:spcPts val="0"/>
                        </a:spcBef>
                        <a:spcAft>
                          <a:spcPts val="0"/>
                        </a:spcAft>
                        <a:buNone/>
                      </a:pPr>
                      <a:r>
                        <a:rPr lang="fr-CA" sz="1100" dirty="0">
                          <a:latin typeface="Lato" panose="020F0502020204030203" pitchFamily="34" charset="0"/>
                        </a:rPr>
                        <a:t>$1,500.00</a:t>
                      </a:r>
                    </a:p>
                  </a:txBody>
                  <a:tcPr marL="91450" marR="91450" marT="45725" marB="45725" anchor="ctr">
                    <a:solidFill>
                      <a:schemeClr val="bg2">
                        <a:lumMod val="20000"/>
                        <a:lumOff val="80000"/>
                      </a:schemeClr>
                    </a:solidFill>
                  </a:tcPr>
                </a:tc>
                <a:extLst>
                  <a:ext uri="{0D108BD9-81ED-4DB2-BD59-A6C34878D82A}">
                    <a16:rowId xmlns:a16="http://schemas.microsoft.com/office/drawing/2014/main" val="10008"/>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CA" sz="1000" b="1" noProof="0" dirty="0">
                          <a:latin typeface="Lato" panose="020F0502020204030203" pitchFamily="34" charset="0"/>
                        </a:rPr>
                        <a:t>LUNCH</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b="0" i="0" u="none" strike="noStrike" cap="none" baseline="0" dirty="0">
                          <a:solidFill>
                            <a:schemeClr val="dk1"/>
                          </a:solidFill>
                          <a:latin typeface="Lato" panose="020F0502020204030203"/>
                          <a:ea typeface="Calibri"/>
                          <a:cs typeface="Calibri"/>
                          <a:sym typeface="Arial"/>
                        </a:rPr>
                        <a:t>Your logo on signage in front of the room and branded signage at the buffet</a:t>
                      </a:r>
                      <a:endParaRPr lang="en-CA" sz="1000" b="1" noProof="0" dirty="0">
                        <a:latin typeface="Lato" panose="020F0502020204030203" pitchFamily="34" charset="0"/>
                      </a:endParaRPr>
                    </a:p>
                  </a:txBody>
                  <a:tcPr marL="91450" marR="91450" marT="45725" marB="45725" anchor="ctr">
                    <a:solidFill>
                      <a:schemeClr val="bg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CA" sz="1200" dirty="0">
                          <a:latin typeface="Lato" panose="020F0502020204030203" pitchFamily="34" charset="0"/>
                        </a:rPr>
                        <a:t>2</a:t>
                      </a:r>
                    </a:p>
                  </a:txBody>
                  <a:tcPr marL="91450" marR="91450" marT="45725" marB="45725" anchor="ctr">
                    <a:solidFill>
                      <a:schemeClr val="bg2">
                        <a:lumMod val="40000"/>
                        <a:lumOff val="60000"/>
                      </a:schemeClr>
                    </a:solidFill>
                  </a:tcPr>
                </a:tc>
                <a:tc>
                  <a:txBody>
                    <a:bodyPr/>
                    <a:lstStyle/>
                    <a:p>
                      <a:pPr marL="0" marR="0" lvl="0" indent="0" algn="ctr" rtl="0">
                        <a:spcBef>
                          <a:spcPts val="0"/>
                        </a:spcBef>
                        <a:spcAft>
                          <a:spcPts val="0"/>
                        </a:spcAft>
                        <a:buNone/>
                      </a:pPr>
                      <a:r>
                        <a:rPr lang="fr-CA" sz="1100" dirty="0">
                          <a:latin typeface="Lato" panose="020F0502020204030203" pitchFamily="34" charset="0"/>
                        </a:rPr>
                        <a:t>$2,000.00</a:t>
                      </a:r>
                      <a:endParaRPr sz="1100" dirty="0">
                        <a:latin typeface="Lato" panose="020F0502020204030203" pitchFamily="34" charset="0"/>
                      </a:endParaRPr>
                    </a:p>
                  </a:txBody>
                  <a:tcPr marL="91450" marR="91450" marT="45725" marB="45725" anchor="ctr">
                    <a:solidFill>
                      <a:schemeClr val="bg2">
                        <a:lumMod val="40000"/>
                        <a:lumOff val="60000"/>
                      </a:schemeClr>
                    </a:solidFill>
                  </a:tcPr>
                </a:tc>
                <a:extLst>
                  <a:ext uri="{0D108BD9-81ED-4DB2-BD59-A6C34878D82A}">
                    <a16:rowId xmlns:a16="http://schemas.microsoft.com/office/drawing/2014/main" val="1678261046"/>
                  </a:ext>
                </a:extLst>
              </a:tr>
              <a:tr h="0">
                <a:tc>
                  <a:txBody>
                    <a:bodyPr/>
                    <a:lstStyle/>
                    <a:p>
                      <a:r>
                        <a:rPr lang="en-US" sz="1000" b="1" i="0" u="none" strike="noStrike" cap="none" baseline="0" dirty="0">
                          <a:solidFill>
                            <a:schemeClr val="dk1"/>
                          </a:solidFill>
                          <a:latin typeface="Lato" panose="020F0502020204030203"/>
                          <a:ea typeface="Calibri"/>
                          <a:cs typeface="Calibri"/>
                          <a:sym typeface="Arial"/>
                        </a:rPr>
                        <a:t>PRINTED PROGRAM</a:t>
                      </a:r>
                      <a:endParaRPr lang="en-US" sz="1000" b="0" i="0" u="none" strike="noStrike" cap="none" baseline="0" dirty="0">
                        <a:solidFill>
                          <a:schemeClr val="dk1"/>
                        </a:solidFill>
                        <a:latin typeface="Lato" panose="020F0502020204030203"/>
                        <a:ea typeface="Calibri"/>
                        <a:cs typeface="Calibri"/>
                        <a:sym typeface="Arial"/>
                      </a:endParaRPr>
                    </a:p>
                    <a:p>
                      <a:r>
                        <a:rPr lang="en-US" sz="1000" b="0" i="0" u="none" strike="noStrike" cap="none" baseline="0" dirty="0">
                          <a:solidFill>
                            <a:schemeClr val="dk1"/>
                          </a:solidFill>
                          <a:latin typeface="Lato" panose="020F0502020204030203"/>
                          <a:ea typeface="Calibri"/>
                          <a:cs typeface="Calibri"/>
                          <a:sym typeface="Arial"/>
                        </a:rPr>
                        <a:t>Branded digital preliminary program one month prior to the conference.</a:t>
                      </a:r>
                    </a:p>
                    <a:p>
                      <a:r>
                        <a:rPr lang="en-US" sz="1000" b="0" i="0" u="none" strike="noStrike" cap="none" baseline="0" dirty="0">
                          <a:solidFill>
                            <a:schemeClr val="dk1"/>
                          </a:solidFill>
                          <a:latin typeface="Lato" panose="020F0502020204030203"/>
                          <a:ea typeface="Calibri"/>
                          <a:cs typeface="Calibri"/>
                          <a:sym typeface="Arial"/>
                        </a:rPr>
                        <a:t>Back cover of the printed program.	</a:t>
                      </a:r>
                    </a:p>
                  </a:txBody>
                  <a:tcPr marL="91450" marR="91450" marT="45725" marB="45725" anchor="ctr">
                    <a:solidFill>
                      <a:schemeClr val="bg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CA" sz="1200" baseline="0" dirty="0">
                          <a:latin typeface="Lato" panose="020F0502020204030203" pitchFamily="34" charset="0"/>
                        </a:rPr>
                        <a:t>1</a:t>
                      </a:r>
                    </a:p>
                  </a:txBody>
                  <a:tcPr marL="91450" marR="91450" marT="45725" marB="45725" anchor="ctr">
                    <a:solidFill>
                      <a:schemeClr val="bg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CA" sz="1100" baseline="0" dirty="0">
                          <a:latin typeface="Lato" panose="020F0502020204030203" pitchFamily="34" charset="0"/>
                        </a:rPr>
                        <a:t>$5,000.00</a:t>
                      </a:r>
                    </a:p>
                  </a:txBody>
                  <a:tcPr marL="91450" marR="91450" marT="45725" marB="45725" anchor="ctr">
                    <a:solidFill>
                      <a:schemeClr val="bg2">
                        <a:lumMod val="20000"/>
                        <a:lumOff val="80000"/>
                      </a:schemeClr>
                    </a:solidFill>
                  </a:tcPr>
                </a:tc>
                <a:extLst>
                  <a:ext uri="{0D108BD9-81ED-4DB2-BD59-A6C34878D82A}">
                    <a16:rowId xmlns:a16="http://schemas.microsoft.com/office/drawing/2014/main" val="1975944765"/>
                  </a:ext>
                </a:extLst>
              </a:tr>
              <a:tr h="0">
                <a:tc>
                  <a:txBody>
                    <a:bodyPr/>
                    <a:lstStyle/>
                    <a:p>
                      <a:r>
                        <a:rPr lang="fr-CA" sz="1000" b="1" i="0" u="none" strike="noStrike" cap="none" dirty="0">
                          <a:solidFill>
                            <a:schemeClr val="dk1"/>
                          </a:solidFill>
                          <a:latin typeface="Lato" panose="020F0502020204030203" pitchFamily="34" charset="0"/>
                          <a:ea typeface="Calibri"/>
                          <a:cs typeface="Calibri"/>
                          <a:sym typeface="Arial"/>
                        </a:rPr>
                        <a:t>WORKSHOPS</a:t>
                      </a:r>
                    </a:p>
                    <a:p>
                      <a:r>
                        <a:rPr lang="en-US" sz="1000" b="0" i="0" u="none" strike="noStrike" cap="none" baseline="0" dirty="0">
                          <a:solidFill>
                            <a:schemeClr val="dk1"/>
                          </a:solidFill>
                          <a:latin typeface="Lato" panose="020F0502020204030203"/>
                          <a:ea typeface="Calibri"/>
                          <a:cs typeface="Calibri"/>
                          <a:sym typeface="Arial"/>
                        </a:rPr>
                        <a:t>Two (2) free registration to workshops. Logo on signage. Recognition live at the start of the workshops.</a:t>
                      </a:r>
                      <a:br>
                        <a:rPr lang="en-US" sz="1000" b="0" i="0" u="none" strike="noStrike" cap="none" baseline="0" dirty="0">
                          <a:solidFill>
                            <a:schemeClr val="dk1"/>
                          </a:solidFill>
                          <a:latin typeface="Lato" panose="020F0502020204030203"/>
                          <a:ea typeface="Calibri"/>
                          <a:cs typeface="Calibri"/>
                          <a:sym typeface="Arial"/>
                        </a:rPr>
                      </a:br>
                      <a:r>
                        <a:rPr lang="en-US" sz="1000" b="0" i="0" u="none" strike="noStrike" cap="none" baseline="0" dirty="0">
                          <a:solidFill>
                            <a:schemeClr val="dk1"/>
                          </a:solidFill>
                          <a:latin typeface="Lato" panose="020F0502020204030203"/>
                          <a:ea typeface="Calibri"/>
                          <a:cs typeface="Calibri"/>
                          <a:sym typeface="Arial"/>
                        </a:rPr>
                        <a:t>Silver level benefits &amp; recognition.</a:t>
                      </a:r>
                    </a:p>
                  </a:txBody>
                  <a:tcPr marL="91450" marR="91450" marT="45725" marB="45725" anchor="ctr">
                    <a:solidFill>
                      <a:schemeClr val="bg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CA" sz="1200" dirty="0">
                          <a:latin typeface="Lato" panose="020F0502020204030203" pitchFamily="34" charset="0"/>
                        </a:rPr>
                        <a:t>1</a:t>
                      </a:r>
                    </a:p>
                  </a:txBody>
                  <a:tcPr marL="91450" marR="91450" marT="45725" marB="45725" anchor="ctr">
                    <a:solidFill>
                      <a:schemeClr val="bg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CA" sz="1100" dirty="0">
                          <a:latin typeface="Lato" panose="020F0502020204030203" pitchFamily="34" charset="0"/>
                        </a:rPr>
                        <a:t>$6,000.00</a:t>
                      </a:r>
                    </a:p>
                  </a:txBody>
                  <a:tcPr marL="91450" marR="91450" marT="45725" marB="45725" anchor="ctr">
                    <a:solidFill>
                      <a:schemeClr val="bg2">
                        <a:lumMod val="40000"/>
                        <a:lumOff val="60000"/>
                      </a:schemeClr>
                    </a:solidFill>
                  </a:tcPr>
                </a:tc>
                <a:extLst>
                  <a:ext uri="{0D108BD9-81ED-4DB2-BD59-A6C34878D82A}">
                    <a16:rowId xmlns:a16="http://schemas.microsoft.com/office/drawing/2014/main" val="189876547"/>
                  </a:ext>
                </a:extLst>
              </a:tr>
              <a:tr h="0">
                <a:tc>
                  <a:txBody>
                    <a:bodyPr/>
                    <a:lstStyle/>
                    <a:p>
                      <a:pPr marR="0" algn="l" rtl="0">
                        <a:lnSpc>
                          <a:spcPct val="100000"/>
                        </a:lnSpc>
                        <a:spcBef>
                          <a:spcPts val="0"/>
                        </a:spcBef>
                        <a:spcAft>
                          <a:spcPts val="0"/>
                        </a:spcAft>
                        <a:buClr>
                          <a:srgbClr val="000000"/>
                        </a:buClr>
                        <a:buFont typeface="Arial"/>
                      </a:pPr>
                      <a:r>
                        <a:rPr lang="en-US" sz="1000" b="1" i="0" u="none" strike="noStrike" cap="none" baseline="0" dirty="0">
                          <a:solidFill>
                            <a:schemeClr val="dk1"/>
                          </a:solidFill>
                          <a:latin typeface="Lato" panose="020F0502020204030203"/>
                          <a:ea typeface="Calibri"/>
                          <a:cs typeface="Calibri"/>
                          <a:sym typeface="Arial"/>
                        </a:rPr>
                        <a:t>BADGES &amp; LANYARDS</a:t>
                      </a:r>
                    </a:p>
                    <a:p>
                      <a:r>
                        <a:rPr lang="en-US" sz="1000" b="0" i="0" u="none" strike="noStrike" cap="none" baseline="0" dirty="0">
                          <a:solidFill>
                            <a:schemeClr val="dk1"/>
                          </a:solidFill>
                          <a:latin typeface="Lato" panose="020F0502020204030203"/>
                          <a:ea typeface="Calibri"/>
                          <a:cs typeface="Calibri"/>
                          <a:sym typeface="Arial"/>
                        </a:rPr>
                        <a:t>Logo on conference lanyards and on badge paper.</a:t>
                      </a:r>
                      <a:endParaRPr lang="en-US" sz="1000" b="0" i="0" u="none" strike="noStrike" cap="none" baseline="0" dirty="0">
                        <a:solidFill>
                          <a:schemeClr val="dk1"/>
                        </a:solidFill>
                        <a:highlight>
                          <a:srgbClr val="C0C0C0"/>
                        </a:highlight>
                        <a:latin typeface="Lato" panose="020F0502020204030203"/>
                        <a:ea typeface="Calibri"/>
                        <a:cs typeface="Calibri"/>
                        <a:sym typeface="Arial"/>
                      </a:endParaRPr>
                    </a:p>
                    <a:p>
                      <a:r>
                        <a:rPr lang="en-US" sz="1000" b="0" i="0" u="none" strike="noStrike" cap="none" baseline="0" dirty="0">
                          <a:solidFill>
                            <a:schemeClr val="dk1"/>
                          </a:solidFill>
                          <a:latin typeface="Lato" panose="020F0502020204030203"/>
                          <a:ea typeface="Calibri"/>
                          <a:cs typeface="Calibri"/>
                          <a:sym typeface="Arial"/>
                        </a:rPr>
                        <a:t>** Custom lanyards to be provided/ paid for by the sponsor.	</a:t>
                      </a:r>
                    </a:p>
                  </a:txBody>
                  <a:tcPr marL="91450" marR="91450" marT="45725" marB="45725" anchor="ctr">
                    <a:solidFill>
                      <a:schemeClr val="bg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CA" sz="1200" dirty="0">
                          <a:latin typeface="Lato" panose="020F0502020204030203" pitchFamily="34" charset="0"/>
                        </a:rPr>
                        <a:t>1</a:t>
                      </a:r>
                    </a:p>
                  </a:txBody>
                  <a:tcPr marL="91450" marR="91450" marT="45725" marB="45725" anchor="ctr">
                    <a:solidFill>
                      <a:schemeClr val="bg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CA" sz="1100" dirty="0">
                          <a:latin typeface="Lato" panose="020F0502020204030203" pitchFamily="34" charset="0"/>
                        </a:rPr>
                        <a:t>$7,000.00</a:t>
                      </a:r>
                    </a:p>
                  </a:txBody>
                  <a:tcPr marL="91450" marR="91450" marT="45725" marB="45725" anchor="ctr">
                    <a:solidFill>
                      <a:schemeClr val="bg2">
                        <a:lumMod val="20000"/>
                        <a:lumOff val="80000"/>
                      </a:schemeClr>
                    </a:solidFill>
                  </a:tcPr>
                </a:tc>
                <a:extLst>
                  <a:ext uri="{0D108BD9-81ED-4DB2-BD59-A6C34878D82A}">
                    <a16:rowId xmlns:a16="http://schemas.microsoft.com/office/drawing/2014/main" val="10012"/>
                  </a:ext>
                </a:extLst>
              </a:tr>
              <a:tr h="164879">
                <a:tc>
                  <a:txBody>
                    <a:bodyPr/>
                    <a:lstStyle/>
                    <a:p>
                      <a:r>
                        <a:rPr lang="en-US" sz="1000" b="1" i="0" u="none" strike="noStrike" cap="none" baseline="0" dirty="0">
                          <a:solidFill>
                            <a:schemeClr val="dk1"/>
                          </a:solidFill>
                          <a:latin typeface="Lato" panose="020F0502020204030203"/>
                          <a:ea typeface="Calibri"/>
                          <a:cs typeface="Calibri"/>
                          <a:sym typeface="Arial"/>
                        </a:rPr>
                        <a:t>SOCIAL EVENT (Monday night) </a:t>
                      </a:r>
                      <a:endParaRPr lang="en-US" sz="1000" b="0" i="0" u="none" strike="noStrike" cap="none" baseline="0" dirty="0">
                        <a:solidFill>
                          <a:schemeClr val="dk1"/>
                        </a:solidFill>
                        <a:latin typeface="Lato" panose="020F0502020204030203"/>
                        <a:ea typeface="Calibri"/>
                        <a:cs typeface="Calibri"/>
                        <a:sym typeface="Arial"/>
                      </a:endParaRPr>
                    </a:p>
                    <a:p>
                      <a:r>
                        <a:rPr lang="en-US" sz="1000" b="0" i="0" u="none" strike="noStrike" cap="none" baseline="0" dirty="0">
                          <a:solidFill>
                            <a:schemeClr val="dk1"/>
                          </a:solidFill>
                          <a:latin typeface="Lato" panose="020F0502020204030203"/>
                          <a:ea typeface="Calibri"/>
                          <a:cs typeface="Calibri"/>
                          <a:sym typeface="Arial"/>
                        </a:rPr>
                        <a:t>Logo on signage and menus.</a:t>
                      </a:r>
                    </a:p>
                    <a:p>
                      <a:r>
                        <a:rPr lang="en-US" sz="1000" b="0" i="0" u="none" strike="noStrike" cap="none" baseline="0" dirty="0">
                          <a:solidFill>
                            <a:schemeClr val="dk1"/>
                          </a:solidFill>
                          <a:latin typeface="Lato" panose="020F0502020204030203"/>
                          <a:ea typeface="Calibri"/>
                          <a:cs typeface="Calibri"/>
                          <a:sym typeface="Arial"/>
                        </a:rPr>
                        <a:t>Recognition live at the start of the evening.</a:t>
                      </a:r>
                    </a:p>
                  </a:txBody>
                  <a:tcPr marL="91450" marR="91450" marT="45725" marB="45725" anchor="ctr">
                    <a:solidFill>
                      <a:schemeClr val="bg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CA" sz="1200" dirty="0">
                          <a:latin typeface="Lato" panose="020F0502020204030203" pitchFamily="34" charset="0"/>
                        </a:rPr>
                        <a:t>1</a:t>
                      </a:r>
                    </a:p>
                  </a:txBody>
                  <a:tcPr marL="91450" marR="91450" marT="45725" marB="45725" anchor="ctr">
                    <a:solidFill>
                      <a:schemeClr val="bg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CA" sz="1100" dirty="0">
                          <a:latin typeface="Lato" panose="020F0502020204030203" pitchFamily="34" charset="0"/>
                        </a:rPr>
                        <a:t>$10,000.00</a:t>
                      </a:r>
                    </a:p>
                  </a:txBody>
                  <a:tcPr marL="91450" marR="91450" marT="45725" marB="45725" anchor="ctr">
                    <a:solidFill>
                      <a:schemeClr val="bg2">
                        <a:lumMod val="40000"/>
                        <a:lumOff val="60000"/>
                      </a:schemeClr>
                    </a:solidFill>
                  </a:tcPr>
                </a:tc>
                <a:extLst>
                  <a:ext uri="{0D108BD9-81ED-4DB2-BD59-A6C34878D82A}">
                    <a16:rowId xmlns:a16="http://schemas.microsoft.com/office/drawing/2014/main" val="10013"/>
                  </a:ext>
                </a:extLst>
              </a:tr>
            </a:tbl>
          </a:graphicData>
        </a:graphic>
      </p:graphicFrame>
      <p:sp>
        <p:nvSpPr>
          <p:cNvPr id="2" name="Footer Placeholder 1">
            <a:extLst>
              <a:ext uri="{FF2B5EF4-FFF2-40B4-BE49-F238E27FC236}">
                <a16:creationId xmlns:a16="http://schemas.microsoft.com/office/drawing/2014/main" id="{D8D6CE88-6D61-4323-B208-912725A13FFA}"/>
              </a:ext>
            </a:extLst>
          </p:cNvPr>
          <p:cNvSpPr>
            <a:spLocks noGrp="1"/>
          </p:cNvSpPr>
          <p:nvPr>
            <p:ph type="ftr" idx="11"/>
          </p:nvPr>
        </p:nvSpPr>
        <p:spPr/>
        <p:txBody>
          <a:bodyPr/>
          <a:lstStyle/>
          <a:p>
            <a:r>
              <a:rPr lang="en-US" sz="2000" dirty="0">
                <a:latin typeface="Lato"/>
              </a:rPr>
              <a:t>capitalprojects2023.cim.org</a:t>
            </a:r>
          </a:p>
        </p:txBody>
      </p:sp>
      <p:pic>
        <p:nvPicPr>
          <p:cNvPr id="7" name="Picture 6">
            <a:extLst>
              <a:ext uri="{FF2B5EF4-FFF2-40B4-BE49-F238E27FC236}">
                <a16:creationId xmlns:a16="http://schemas.microsoft.com/office/drawing/2014/main" id="{A90A2C5E-9C56-4C8D-B116-B9FB92E7D860}"/>
              </a:ext>
            </a:extLst>
          </p:cNvPr>
          <p:cNvPicPr>
            <a:picLocks noChangeAspect="1"/>
          </p:cNvPicPr>
          <p:nvPr/>
        </p:nvPicPr>
        <p:blipFill rotWithShape="1">
          <a:blip r:embed="rId3"/>
          <a:srcRect b="77867"/>
          <a:stretch/>
        </p:blipFill>
        <p:spPr>
          <a:xfrm>
            <a:off x="0" y="-4608"/>
            <a:ext cx="12192000" cy="1405467"/>
          </a:xfrm>
          <a:prstGeom prst="rect">
            <a:avLst/>
          </a:prstGeom>
        </p:spPr>
      </p:pic>
      <p:pic>
        <p:nvPicPr>
          <p:cNvPr id="8" name="Picture 7">
            <a:extLst>
              <a:ext uri="{FF2B5EF4-FFF2-40B4-BE49-F238E27FC236}">
                <a16:creationId xmlns:a16="http://schemas.microsoft.com/office/drawing/2014/main" id="{83B9E771-E5BE-4872-80D6-877CEAAB7C56}"/>
              </a:ext>
            </a:extLst>
          </p:cNvPr>
          <p:cNvPicPr>
            <a:picLocks noChangeAspect="1"/>
          </p:cNvPicPr>
          <p:nvPr/>
        </p:nvPicPr>
        <p:blipFill>
          <a:blip r:embed="rId4"/>
          <a:stretch>
            <a:fillRect/>
          </a:stretch>
        </p:blipFill>
        <p:spPr>
          <a:xfrm>
            <a:off x="601192" y="394908"/>
            <a:ext cx="3176482" cy="561145"/>
          </a:xfrm>
          <a:prstGeom prst="rect">
            <a:avLst/>
          </a:prstGeom>
        </p:spPr>
      </p:pic>
      <p:sp>
        <p:nvSpPr>
          <p:cNvPr id="9" name="Google Shape;95;p14">
            <a:extLst>
              <a:ext uri="{FF2B5EF4-FFF2-40B4-BE49-F238E27FC236}">
                <a16:creationId xmlns:a16="http://schemas.microsoft.com/office/drawing/2014/main" id="{750FC999-0DAB-4D88-9319-E1DB20E7AD7D}"/>
              </a:ext>
            </a:extLst>
          </p:cNvPr>
          <p:cNvSpPr txBox="1">
            <a:spLocks/>
          </p:cNvSpPr>
          <p:nvPr/>
        </p:nvSpPr>
        <p:spPr>
          <a:xfrm>
            <a:off x="6096000" y="258304"/>
            <a:ext cx="6317839" cy="806861"/>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chemeClr val="dk2"/>
              </a:buClr>
              <a:buSzPts val="4400"/>
            </a:pPr>
            <a:r>
              <a:rPr lang="en-US" sz="3200" b="1" dirty="0">
                <a:solidFill>
                  <a:schemeClr val="bg1"/>
                </a:solidFill>
                <a:latin typeface="Lato" panose="020F0502020204030203"/>
              </a:rPr>
              <a:t>Sponsorship À-la-carte items</a:t>
            </a:r>
          </a:p>
        </p:txBody>
      </p:sp>
      <p:sp>
        <p:nvSpPr>
          <p:cNvPr id="3" name="TextBox 2">
            <a:extLst>
              <a:ext uri="{FF2B5EF4-FFF2-40B4-BE49-F238E27FC236}">
                <a16:creationId xmlns:a16="http://schemas.microsoft.com/office/drawing/2014/main" id="{71E5F1E9-D74A-4158-A2E2-1B19BC62F7DD}"/>
              </a:ext>
            </a:extLst>
          </p:cNvPr>
          <p:cNvSpPr txBox="1"/>
          <p:nvPr/>
        </p:nvSpPr>
        <p:spPr>
          <a:xfrm>
            <a:off x="556565" y="6048573"/>
            <a:ext cx="11078870" cy="307777"/>
          </a:xfrm>
          <a:prstGeom prst="rect">
            <a:avLst/>
          </a:prstGeom>
          <a:noFill/>
        </p:spPr>
        <p:txBody>
          <a:bodyPr wrap="square" rtlCol="0">
            <a:spAutoFit/>
          </a:bodyPr>
          <a:lstStyle/>
          <a:p>
            <a:r>
              <a:rPr lang="en-CA" sz="1200" dirty="0">
                <a:latin typeface="Lato" panose="020F0502020204030203"/>
              </a:rPr>
              <a:t>Please provide your logo or your banner artwork in high resolution (or according to specs) to be used on our digital platforms</a:t>
            </a:r>
            <a:r>
              <a:rPr lang="en-CA" dirty="0"/>
              <a:t>. </a:t>
            </a:r>
          </a:p>
        </p:txBody>
      </p:sp>
    </p:spTree>
    <p:extLst>
      <p:ext uri="{BB962C8B-B14F-4D97-AF65-F5344CB8AC3E}">
        <p14:creationId xmlns:p14="http://schemas.microsoft.com/office/powerpoint/2010/main" val="2179714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graphicFrame>
        <p:nvGraphicFramePr>
          <p:cNvPr id="112" name="Google Shape;112;p16"/>
          <p:cNvGraphicFramePr/>
          <p:nvPr>
            <p:extLst>
              <p:ext uri="{D42A27DB-BD31-4B8C-83A1-F6EECF244321}">
                <p14:modId xmlns:p14="http://schemas.microsoft.com/office/powerpoint/2010/main" val="138239669"/>
              </p:ext>
            </p:extLst>
          </p:nvPr>
        </p:nvGraphicFramePr>
        <p:xfrm>
          <a:off x="601191" y="1615321"/>
          <a:ext cx="11173119" cy="2990434"/>
        </p:xfrm>
        <a:graphic>
          <a:graphicData uri="http://schemas.openxmlformats.org/drawingml/2006/table">
            <a:tbl>
              <a:tblPr firstRow="1" bandRow="1">
                <a:noFill/>
                <a:tableStyleId>{F2869DF7-1B02-427A-8FF0-F3BD8E6D72C9}</a:tableStyleId>
              </a:tblPr>
              <a:tblGrid>
                <a:gridCol w="7823038">
                  <a:extLst>
                    <a:ext uri="{9D8B030D-6E8A-4147-A177-3AD203B41FA5}">
                      <a16:colId xmlns:a16="http://schemas.microsoft.com/office/drawing/2014/main" val="20000"/>
                    </a:ext>
                  </a:extLst>
                </a:gridCol>
                <a:gridCol w="1727620">
                  <a:extLst>
                    <a:ext uri="{9D8B030D-6E8A-4147-A177-3AD203B41FA5}">
                      <a16:colId xmlns:a16="http://schemas.microsoft.com/office/drawing/2014/main" val="20001"/>
                    </a:ext>
                  </a:extLst>
                </a:gridCol>
                <a:gridCol w="1622461">
                  <a:extLst>
                    <a:ext uri="{9D8B030D-6E8A-4147-A177-3AD203B41FA5}">
                      <a16:colId xmlns:a16="http://schemas.microsoft.com/office/drawing/2014/main" val="20002"/>
                    </a:ext>
                  </a:extLst>
                </a:gridCol>
              </a:tblGrid>
              <a:tr h="306411">
                <a:tc>
                  <a:txBody>
                    <a:bodyPr/>
                    <a:lstStyle/>
                    <a:p>
                      <a:pPr marL="0" marR="0" lvl="0" indent="0" algn="l" rtl="0">
                        <a:spcBef>
                          <a:spcPts val="0"/>
                        </a:spcBef>
                        <a:spcAft>
                          <a:spcPts val="0"/>
                        </a:spcAft>
                        <a:buNone/>
                      </a:pPr>
                      <a:r>
                        <a:rPr lang="en-US" sz="1600" u="none" strike="noStrike" cap="none" dirty="0">
                          <a:latin typeface="Lato" panose="020F0502020204030203" pitchFamily="34" charset="0"/>
                        </a:rPr>
                        <a:t>Advertising rates</a:t>
                      </a:r>
                      <a:endParaRPr sz="1600" dirty="0">
                        <a:latin typeface="Lato" panose="020F0502020204030203" pitchFamily="34" charset="0"/>
                      </a:endParaRPr>
                    </a:p>
                  </a:txBody>
                  <a:tcPr marL="91450" marR="91450" marT="45725" marB="45725" anchor="ctr">
                    <a:solidFill>
                      <a:srgbClr val="44546A"/>
                    </a:solidFill>
                  </a:tcPr>
                </a:tc>
                <a:tc>
                  <a:txBody>
                    <a:bodyPr/>
                    <a:lstStyle/>
                    <a:p>
                      <a:pPr marL="0" marR="0" lvl="0" indent="0" algn="ctr" rtl="0">
                        <a:lnSpc>
                          <a:spcPct val="100000"/>
                        </a:lnSpc>
                        <a:spcBef>
                          <a:spcPts val="0"/>
                        </a:spcBef>
                        <a:spcAft>
                          <a:spcPts val="0"/>
                        </a:spcAft>
                        <a:buClr>
                          <a:schemeClr val="dk1"/>
                        </a:buClr>
                        <a:buSzPts val="1400"/>
                        <a:buFont typeface="Calibri"/>
                        <a:buNone/>
                      </a:pPr>
                      <a:r>
                        <a:rPr lang="en-US" sz="1600" dirty="0">
                          <a:latin typeface="Lato" panose="020F0502020204030203" pitchFamily="34" charset="0"/>
                        </a:rPr>
                        <a:t>Trim</a:t>
                      </a:r>
                      <a:endParaRPr sz="1600" dirty="0">
                        <a:latin typeface="Lato" panose="020F0502020204030203" pitchFamily="34" charset="0"/>
                      </a:endParaRPr>
                    </a:p>
                  </a:txBody>
                  <a:tcPr marL="91450" marR="91450" marT="45725" marB="45725" anchor="ctr">
                    <a:solidFill>
                      <a:srgbClr val="44546A"/>
                    </a:solidFill>
                  </a:tcPr>
                </a:tc>
                <a:tc>
                  <a:txBody>
                    <a:bodyPr/>
                    <a:lstStyle/>
                    <a:p>
                      <a:pPr marL="0" marR="0" lvl="0" indent="0" algn="ctr" rtl="0">
                        <a:spcBef>
                          <a:spcPts val="0"/>
                        </a:spcBef>
                        <a:spcAft>
                          <a:spcPts val="0"/>
                        </a:spcAft>
                        <a:buNone/>
                      </a:pPr>
                      <a:r>
                        <a:rPr lang="en-US" sz="1600" dirty="0">
                          <a:latin typeface="Lato" panose="020F0502020204030203" pitchFamily="34" charset="0"/>
                        </a:rPr>
                        <a:t>Unit price</a:t>
                      </a:r>
                      <a:endParaRPr sz="1600" dirty="0">
                        <a:latin typeface="Lato" panose="020F0502020204030203" pitchFamily="34" charset="0"/>
                      </a:endParaRPr>
                    </a:p>
                  </a:txBody>
                  <a:tcPr marL="91450" marR="91450" marT="45725" marB="45725" anchor="ctr">
                    <a:solidFill>
                      <a:srgbClr val="44546A"/>
                    </a:solidFill>
                  </a:tcPr>
                </a:tc>
                <a:extLst>
                  <a:ext uri="{0D108BD9-81ED-4DB2-BD59-A6C34878D82A}">
                    <a16:rowId xmlns:a16="http://schemas.microsoft.com/office/drawing/2014/main" val="10000"/>
                  </a:ext>
                </a:extLst>
              </a:tr>
              <a:tr h="428605">
                <a:tc>
                  <a:txBody>
                    <a:bodyPr/>
                    <a:lstStyle/>
                    <a:p>
                      <a:pPr algn="l"/>
                      <a:r>
                        <a:rPr lang="en-US" sz="1000" b="1" i="0" u="none" strike="noStrike" cap="none" baseline="0" dirty="0">
                          <a:solidFill>
                            <a:schemeClr val="dk1"/>
                          </a:solidFill>
                          <a:latin typeface="Lato" panose="020F0502020204030203"/>
                          <a:ea typeface="Calibri"/>
                          <a:cs typeface="Calibri"/>
                          <a:sym typeface="Arial"/>
                        </a:rPr>
                        <a:t>FULL PAGE</a:t>
                      </a:r>
                      <a:r>
                        <a:rPr lang="en-US" sz="1000" b="0" i="0" u="none" strike="noStrike" cap="none" baseline="0" dirty="0">
                          <a:solidFill>
                            <a:schemeClr val="dk1"/>
                          </a:solidFill>
                          <a:latin typeface="Lato" panose="020F0502020204030203"/>
                          <a:ea typeface="Calibri"/>
                          <a:cs typeface="Calibri"/>
                          <a:sym typeface="Arial"/>
                        </a:rPr>
                        <a:t>: S</a:t>
                      </a:r>
                      <a:r>
                        <a:rPr lang="en-US" sz="1100" b="0" i="0" u="none" strike="noStrike" cap="none" baseline="0" dirty="0">
                          <a:solidFill>
                            <a:schemeClr val="dk1"/>
                          </a:solidFill>
                          <a:latin typeface="Lato" panose="020F0502020204030203"/>
                          <a:ea typeface="Calibri"/>
                          <a:cs typeface="Calibri"/>
                          <a:sym typeface="Arial"/>
                        </a:rPr>
                        <a:t>piral bound booklet. Consider a .75-inch spine unsafe text area for full page bleed ads. Please precise if you would prefer a LHP or RHP placement.</a:t>
                      </a:r>
                    </a:p>
                  </a:txBody>
                  <a:tcPr marL="91450" marR="91450" marT="45725" marB="45725" anchor="ctr">
                    <a:solidFill>
                      <a:schemeClr val="bg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baseline="0" dirty="0">
                          <a:solidFill>
                            <a:schemeClr val="dk1"/>
                          </a:solidFill>
                          <a:latin typeface="Lato" panose="020F0502020204030203"/>
                          <a:ea typeface="Calibri"/>
                          <a:cs typeface="Calibri"/>
                          <a:sym typeface="Arial"/>
                        </a:rPr>
                        <a:t>5.5“ (w) x 8.5“ (h)</a:t>
                      </a:r>
                    </a:p>
                  </a:txBody>
                  <a:tcPr marL="91450" marR="91450" marT="45725" marB="45725" anchor="ctr">
                    <a:solidFill>
                      <a:schemeClr val="bg2">
                        <a:lumMod val="20000"/>
                        <a:lumOff val="80000"/>
                      </a:schemeClr>
                    </a:solidFill>
                  </a:tcPr>
                </a:tc>
                <a:tc>
                  <a:txBody>
                    <a:bodyPr/>
                    <a:lstStyle/>
                    <a:p>
                      <a:pPr marL="0" marR="0" lvl="0" indent="0" algn="ctr" rtl="0">
                        <a:spcBef>
                          <a:spcPts val="0"/>
                        </a:spcBef>
                        <a:spcAft>
                          <a:spcPts val="0"/>
                        </a:spcAft>
                        <a:buNone/>
                      </a:pPr>
                      <a:r>
                        <a:rPr lang="fr-CA" sz="1100" dirty="0">
                          <a:latin typeface="Lato" panose="020F0502020204030203" pitchFamily="34" charset="0"/>
                        </a:rPr>
                        <a:t>$1,250.00</a:t>
                      </a:r>
                      <a:endParaRPr sz="1100" dirty="0">
                        <a:latin typeface="Lato" panose="020F0502020204030203" pitchFamily="34" charset="0"/>
                      </a:endParaRPr>
                    </a:p>
                  </a:txBody>
                  <a:tcPr marL="91450" marR="91450" marT="45725" marB="45725" anchor="ctr">
                    <a:solidFill>
                      <a:schemeClr val="bg2">
                        <a:lumMod val="20000"/>
                        <a:lumOff val="80000"/>
                      </a:schemeClr>
                    </a:solidFill>
                  </a:tcPr>
                </a:tc>
                <a:extLst>
                  <a:ext uri="{0D108BD9-81ED-4DB2-BD59-A6C34878D82A}">
                    <a16:rowId xmlns:a16="http://schemas.microsoft.com/office/drawing/2014/main" val="10003"/>
                  </a:ext>
                </a:extLst>
              </a:tr>
              <a:tr h="414798">
                <a:tc>
                  <a:txBody>
                    <a:bodyPr/>
                    <a:lstStyle/>
                    <a:p>
                      <a:r>
                        <a:rPr lang="en-US" sz="1000" b="1" i="0" u="none" strike="noStrike" cap="none" baseline="0" dirty="0">
                          <a:solidFill>
                            <a:schemeClr val="dk1"/>
                          </a:solidFill>
                          <a:latin typeface="Lato" panose="020F0502020204030203"/>
                          <a:ea typeface="Calibri"/>
                          <a:cs typeface="Calibri"/>
                          <a:sym typeface="Arial"/>
                        </a:rPr>
                        <a:t>½ PAGE</a:t>
                      </a:r>
                      <a:r>
                        <a:rPr lang="en-US" sz="1000" b="0" i="0" u="none" strike="noStrike" cap="none" baseline="0" dirty="0">
                          <a:solidFill>
                            <a:schemeClr val="dk1"/>
                          </a:solidFill>
                          <a:latin typeface="Lato" panose="020F0502020204030203"/>
                          <a:ea typeface="Calibri"/>
                          <a:cs typeface="Calibri"/>
                          <a:sym typeface="Arial"/>
                        </a:rPr>
                        <a:t>	</a:t>
                      </a:r>
                    </a:p>
                  </a:txBody>
                  <a:tcPr marL="91450" marR="91450" marT="45725" marB="45725" anchor="ctr">
                    <a:solidFill>
                      <a:schemeClr val="bg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baseline="0" dirty="0">
                          <a:solidFill>
                            <a:schemeClr val="dk1"/>
                          </a:solidFill>
                          <a:latin typeface="Lato" panose="020F0502020204030203"/>
                          <a:ea typeface="Calibri"/>
                          <a:cs typeface="Calibri"/>
                          <a:sym typeface="Arial"/>
                        </a:rPr>
                        <a:t>3.75“ (w) x 4.5“ (h)</a:t>
                      </a:r>
                    </a:p>
                  </a:txBody>
                  <a:tcPr marL="91450" marR="91450" marT="45725" marB="45725" anchor="ctr">
                    <a:solidFill>
                      <a:schemeClr val="bg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CA" sz="1100" dirty="0">
                          <a:latin typeface="Lato" panose="020F0502020204030203" pitchFamily="34" charset="0"/>
                        </a:rPr>
                        <a:t>$1,050.00</a:t>
                      </a:r>
                    </a:p>
                  </a:txBody>
                  <a:tcPr marL="91450" marR="91450" marT="45725" marB="45725" anchor="ctr">
                    <a:solidFill>
                      <a:schemeClr val="bg2">
                        <a:lumMod val="40000"/>
                        <a:lumOff val="60000"/>
                      </a:schemeClr>
                    </a:solidFill>
                  </a:tcPr>
                </a:tc>
                <a:extLst>
                  <a:ext uri="{0D108BD9-81ED-4DB2-BD59-A6C34878D82A}">
                    <a16:rowId xmlns:a16="http://schemas.microsoft.com/office/drawing/2014/main" val="10004"/>
                  </a:ext>
                </a:extLst>
              </a:tr>
              <a:tr h="426128">
                <a:tc>
                  <a:txBody>
                    <a:bodyPr/>
                    <a:lstStyle/>
                    <a:p>
                      <a:r>
                        <a:rPr lang="en-US" sz="1000" b="1" i="0" u="none" strike="noStrike" cap="none" baseline="0" dirty="0">
                          <a:solidFill>
                            <a:schemeClr val="dk1"/>
                          </a:solidFill>
                          <a:latin typeface="Lato" panose="020F0502020204030203"/>
                          <a:ea typeface="Calibri"/>
                          <a:cs typeface="Calibri"/>
                          <a:sym typeface="Arial"/>
                        </a:rPr>
                        <a:t>¼ PAGE</a:t>
                      </a:r>
                      <a:endParaRPr lang="en-US" sz="1000" b="0" i="0" u="none" strike="noStrike" cap="none" baseline="0" dirty="0">
                        <a:solidFill>
                          <a:schemeClr val="dk1"/>
                        </a:solidFill>
                        <a:latin typeface="Lato" panose="020F0502020204030203"/>
                        <a:ea typeface="Calibri"/>
                        <a:cs typeface="Calibri"/>
                        <a:sym typeface="Arial"/>
                      </a:endParaRPr>
                    </a:p>
                  </a:txBody>
                  <a:tcPr marL="91450" marR="91450" marT="45725" marB="45725" anchor="ctr">
                    <a:solidFill>
                      <a:schemeClr val="bg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baseline="0" dirty="0">
                          <a:solidFill>
                            <a:schemeClr val="dk1"/>
                          </a:solidFill>
                          <a:latin typeface="Lato" panose="020F0502020204030203"/>
                          <a:ea typeface="Calibri"/>
                          <a:cs typeface="Calibri"/>
                          <a:sym typeface="Arial"/>
                        </a:rPr>
                        <a:t>3.75“ (w) x 2.25 (h)</a:t>
                      </a:r>
                    </a:p>
                  </a:txBody>
                  <a:tcPr marL="91450" marR="91450" marT="45725" marB="45725" anchor="ctr">
                    <a:solidFill>
                      <a:schemeClr val="bg2">
                        <a:lumMod val="20000"/>
                        <a:lumOff val="80000"/>
                      </a:schemeClr>
                    </a:solidFill>
                  </a:tcPr>
                </a:tc>
                <a:tc>
                  <a:txBody>
                    <a:bodyPr/>
                    <a:lstStyle/>
                    <a:p>
                      <a:pPr marL="0" marR="0" lvl="0" indent="0" algn="ctr" rtl="0">
                        <a:spcBef>
                          <a:spcPts val="0"/>
                        </a:spcBef>
                        <a:spcAft>
                          <a:spcPts val="0"/>
                        </a:spcAft>
                        <a:buNone/>
                      </a:pPr>
                      <a:r>
                        <a:rPr lang="fr-CA" sz="1100" dirty="0">
                          <a:latin typeface="Lato" panose="020F0502020204030203" pitchFamily="34" charset="0"/>
                        </a:rPr>
                        <a:t>$650,00</a:t>
                      </a:r>
                      <a:endParaRPr sz="1100" dirty="0">
                        <a:latin typeface="Lato" panose="020F0502020204030203" pitchFamily="34" charset="0"/>
                      </a:endParaRPr>
                    </a:p>
                  </a:txBody>
                  <a:tcPr marL="91450" marR="91450" marT="45725" marB="45725" anchor="ctr">
                    <a:solidFill>
                      <a:schemeClr val="bg2">
                        <a:lumMod val="20000"/>
                        <a:lumOff val="80000"/>
                      </a:schemeClr>
                    </a:solidFill>
                  </a:tcPr>
                </a:tc>
                <a:extLst>
                  <a:ext uri="{0D108BD9-81ED-4DB2-BD59-A6C34878D82A}">
                    <a16:rowId xmlns:a16="http://schemas.microsoft.com/office/drawing/2014/main" val="10008"/>
                  </a:ext>
                </a:extLst>
              </a:tr>
              <a:tr h="430567">
                <a:tc>
                  <a:txBody>
                    <a:bodyPr/>
                    <a:lstStyle/>
                    <a:p>
                      <a:r>
                        <a:rPr lang="en-US" sz="1000" b="1" i="0" u="none" strike="noStrike" cap="none" baseline="0" dirty="0">
                          <a:solidFill>
                            <a:schemeClr val="dk1"/>
                          </a:solidFill>
                          <a:latin typeface="Lato" panose="020F0502020204030203"/>
                          <a:ea typeface="Calibri"/>
                          <a:cs typeface="Calibri"/>
                          <a:sym typeface="Arial"/>
                        </a:rPr>
                        <a:t>INSIDE COVER (FRONT)</a:t>
                      </a:r>
                      <a:endParaRPr lang="en-US" sz="1000" b="0" i="0" u="none" strike="noStrike" cap="none" baseline="0" dirty="0">
                        <a:solidFill>
                          <a:schemeClr val="dk1"/>
                        </a:solidFill>
                        <a:latin typeface="Lato" panose="020F0502020204030203"/>
                        <a:ea typeface="Calibri"/>
                        <a:cs typeface="Calibri"/>
                        <a:sym typeface="Arial"/>
                      </a:endParaRPr>
                    </a:p>
                  </a:txBody>
                  <a:tcPr marL="91450" marR="91450" marT="45725" marB="45725" anchor="ctr">
                    <a:solidFill>
                      <a:schemeClr val="bg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baseline="0" dirty="0">
                          <a:solidFill>
                            <a:schemeClr val="dk1"/>
                          </a:solidFill>
                          <a:latin typeface="Lato" panose="020F0502020204030203"/>
                          <a:ea typeface="Calibri"/>
                          <a:cs typeface="Calibri"/>
                          <a:sym typeface="Arial"/>
                        </a:rPr>
                        <a:t>5.5“ (w) x 8.5“ (h)</a:t>
                      </a:r>
                    </a:p>
                  </a:txBody>
                  <a:tcPr marL="91450" marR="91450" marT="45725" marB="45725" anchor="ctr">
                    <a:solidFill>
                      <a:schemeClr val="bg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CA" sz="1100" dirty="0">
                          <a:latin typeface="Lato" panose="020F0502020204030203" pitchFamily="34" charset="0"/>
                        </a:rPr>
                        <a:t>$1,550.00</a:t>
                      </a:r>
                    </a:p>
                  </a:txBody>
                  <a:tcPr marL="91450" marR="91450" marT="45725" marB="45725" anchor="ctr">
                    <a:solidFill>
                      <a:schemeClr val="bg2">
                        <a:lumMod val="40000"/>
                        <a:lumOff val="60000"/>
                      </a:schemeClr>
                    </a:solidFill>
                  </a:tcPr>
                </a:tc>
                <a:extLst>
                  <a:ext uri="{0D108BD9-81ED-4DB2-BD59-A6C34878D82A}">
                    <a16:rowId xmlns:a16="http://schemas.microsoft.com/office/drawing/2014/main" val="1975944765"/>
                  </a:ext>
                </a:extLst>
              </a:tr>
              <a:tr h="406386">
                <a:tc>
                  <a:txBody>
                    <a:bodyPr/>
                    <a:lstStyle/>
                    <a:p>
                      <a:r>
                        <a:rPr lang="en-US" sz="1000" b="1" i="0" u="none" strike="noStrike" cap="none" baseline="0" dirty="0">
                          <a:solidFill>
                            <a:schemeClr val="dk1"/>
                          </a:solidFill>
                          <a:latin typeface="Lato" panose="020F0502020204030203"/>
                          <a:ea typeface="Calibri"/>
                          <a:cs typeface="Calibri"/>
                          <a:sym typeface="Arial"/>
                        </a:rPr>
                        <a:t>INSIDE COVER (BACK)</a:t>
                      </a:r>
                      <a:endParaRPr lang="en-US" sz="1000" b="0" i="0" u="none" strike="noStrike" cap="none" baseline="0" dirty="0">
                        <a:solidFill>
                          <a:schemeClr val="dk1"/>
                        </a:solidFill>
                        <a:latin typeface="Lato" panose="020F0502020204030203"/>
                        <a:ea typeface="Calibri"/>
                        <a:cs typeface="Calibri"/>
                        <a:sym typeface="Arial"/>
                      </a:endParaRPr>
                    </a:p>
                  </a:txBody>
                  <a:tcPr marL="91450" marR="91450" marT="45725" marB="45725" anchor="ctr">
                    <a:solidFill>
                      <a:schemeClr val="bg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baseline="0" dirty="0">
                          <a:solidFill>
                            <a:schemeClr val="dk1"/>
                          </a:solidFill>
                          <a:latin typeface="Lato" panose="020F0502020204030203"/>
                          <a:ea typeface="Calibri"/>
                          <a:cs typeface="Calibri"/>
                          <a:sym typeface="Arial"/>
                        </a:rPr>
                        <a:t>5.5“ (w) x 8.5“ (h)</a:t>
                      </a:r>
                    </a:p>
                  </a:txBody>
                  <a:tcPr marL="91450" marR="91450" marT="45725" marB="45725" anchor="ctr">
                    <a:solidFill>
                      <a:schemeClr val="bg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CA" sz="1100" dirty="0">
                          <a:latin typeface="Lato" panose="020F0502020204030203" pitchFamily="34" charset="0"/>
                        </a:rPr>
                        <a:t>$1,550.00</a:t>
                      </a:r>
                    </a:p>
                  </a:txBody>
                  <a:tcPr marL="91450" marR="91450" marT="45725" marB="45725" anchor="ctr">
                    <a:solidFill>
                      <a:schemeClr val="bg2">
                        <a:lumMod val="20000"/>
                        <a:lumOff val="80000"/>
                      </a:schemeClr>
                    </a:solidFill>
                  </a:tcPr>
                </a:tc>
                <a:extLst>
                  <a:ext uri="{0D108BD9-81ED-4DB2-BD59-A6C34878D82A}">
                    <a16:rowId xmlns:a16="http://schemas.microsoft.com/office/drawing/2014/main" val="10012"/>
                  </a:ext>
                </a:extLst>
              </a:tr>
              <a:tr h="164879">
                <a:tc>
                  <a:txBody>
                    <a:bodyPr/>
                    <a:lstStyle/>
                    <a:p>
                      <a:endParaRPr lang="en-US" sz="1000" b="0" i="0" u="none" strike="noStrike" cap="none" baseline="0" dirty="0">
                        <a:solidFill>
                          <a:schemeClr val="dk1"/>
                        </a:solidFill>
                        <a:latin typeface="Lato" panose="020F0502020204030203"/>
                        <a:ea typeface="Calibri"/>
                        <a:cs typeface="Calibri"/>
                        <a:sym typeface="Arial"/>
                      </a:endParaRPr>
                    </a:p>
                  </a:txBody>
                  <a:tcPr marL="91450" marR="91450" marT="45725" marB="45725" anchor="ctr">
                    <a:solidFill>
                      <a:schemeClr val="bg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fr-CA" sz="1200" dirty="0">
                        <a:latin typeface="Lato" panose="020F0502020204030203" pitchFamily="34" charset="0"/>
                      </a:endParaRPr>
                    </a:p>
                  </a:txBody>
                  <a:tcPr marL="91450" marR="91450" marT="45725" marB="45725" anchor="ctr">
                    <a:solidFill>
                      <a:schemeClr val="bg2">
                        <a:lumMod val="40000"/>
                        <a:lumOff val="60000"/>
                      </a:schemeClr>
                    </a:solidFill>
                  </a:tcPr>
                </a:tc>
                <a:tc>
                  <a:txBody>
                    <a:bodyPr/>
                    <a:lstStyle/>
                    <a:p>
                      <a:pPr marL="0" marR="0" lvl="0" indent="0" algn="ctr" rtl="0">
                        <a:spcBef>
                          <a:spcPts val="0"/>
                        </a:spcBef>
                        <a:spcAft>
                          <a:spcPts val="0"/>
                        </a:spcAft>
                        <a:buNone/>
                      </a:pPr>
                      <a:endParaRPr sz="1100" dirty="0">
                        <a:latin typeface="Lato" panose="020F0502020204030203" pitchFamily="34" charset="0"/>
                      </a:endParaRPr>
                    </a:p>
                  </a:txBody>
                  <a:tcPr marL="91450" marR="91450" marT="45725" marB="45725" anchor="ctr">
                    <a:solidFill>
                      <a:schemeClr val="bg2">
                        <a:lumMod val="40000"/>
                        <a:lumOff val="60000"/>
                      </a:schemeClr>
                    </a:solidFill>
                  </a:tcPr>
                </a:tc>
                <a:extLst>
                  <a:ext uri="{0D108BD9-81ED-4DB2-BD59-A6C34878D82A}">
                    <a16:rowId xmlns:a16="http://schemas.microsoft.com/office/drawing/2014/main" val="10013"/>
                  </a:ext>
                </a:extLst>
              </a:tr>
              <a:tr h="142855">
                <a:tc>
                  <a:txBody>
                    <a:bodyPr/>
                    <a:lstStyle/>
                    <a:p>
                      <a:endParaRPr lang="en-US" sz="1000" b="0" i="0" u="none" strike="noStrike" cap="none" baseline="0" dirty="0">
                        <a:solidFill>
                          <a:schemeClr val="dk1"/>
                        </a:solidFill>
                        <a:latin typeface="Lato" panose="020F0502020204030203"/>
                        <a:ea typeface="Calibri"/>
                        <a:cs typeface="Calibri"/>
                        <a:sym typeface="Arial"/>
                      </a:endParaRPr>
                    </a:p>
                  </a:txBody>
                  <a:tcPr marL="91450" marR="91450" marT="45725" marB="45725" anchor="ctr">
                    <a:solidFill>
                      <a:schemeClr val="bg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fr-CA" sz="1200" dirty="0">
                        <a:latin typeface="Lato" panose="020F0502020204030203" pitchFamily="34" charset="0"/>
                      </a:endParaRPr>
                    </a:p>
                  </a:txBody>
                  <a:tcPr marL="91450" marR="91450" marT="45725" marB="45725" anchor="ctr">
                    <a:solidFill>
                      <a:schemeClr val="bg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fr-CA" sz="1100" dirty="0">
                        <a:latin typeface="Lato" panose="020F0502020204030203" pitchFamily="34" charset="0"/>
                      </a:endParaRPr>
                    </a:p>
                  </a:txBody>
                  <a:tcPr marL="91450" marR="91450" marT="45725" marB="45725" anchor="ctr">
                    <a:solidFill>
                      <a:schemeClr val="bg2">
                        <a:lumMod val="20000"/>
                        <a:lumOff val="80000"/>
                      </a:schemeClr>
                    </a:solidFill>
                  </a:tcPr>
                </a:tc>
                <a:extLst>
                  <a:ext uri="{0D108BD9-81ED-4DB2-BD59-A6C34878D82A}">
                    <a16:rowId xmlns:a16="http://schemas.microsoft.com/office/drawing/2014/main" val="2075047351"/>
                  </a:ext>
                </a:extLst>
              </a:tr>
            </a:tbl>
          </a:graphicData>
        </a:graphic>
      </p:graphicFrame>
      <p:sp>
        <p:nvSpPr>
          <p:cNvPr id="2" name="Footer Placeholder 1">
            <a:extLst>
              <a:ext uri="{FF2B5EF4-FFF2-40B4-BE49-F238E27FC236}">
                <a16:creationId xmlns:a16="http://schemas.microsoft.com/office/drawing/2014/main" id="{D8D6CE88-6D61-4323-B208-912725A13FFA}"/>
              </a:ext>
            </a:extLst>
          </p:cNvPr>
          <p:cNvSpPr>
            <a:spLocks noGrp="1"/>
          </p:cNvSpPr>
          <p:nvPr>
            <p:ph type="ftr" idx="11"/>
          </p:nvPr>
        </p:nvSpPr>
        <p:spPr/>
        <p:txBody>
          <a:bodyPr/>
          <a:lstStyle/>
          <a:p>
            <a:r>
              <a:rPr lang="en-US" sz="2000" dirty="0">
                <a:latin typeface="Lato"/>
              </a:rPr>
              <a:t>capitalprojects2023.cim.org</a:t>
            </a:r>
          </a:p>
        </p:txBody>
      </p:sp>
      <p:pic>
        <p:nvPicPr>
          <p:cNvPr id="7" name="Picture 6">
            <a:extLst>
              <a:ext uri="{FF2B5EF4-FFF2-40B4-BE49-F238E27FC236}">
                <a16:creationId xmlns:a16="http://schemas.microsoft.com/office/drawing/2014/main" id="{A90A2C5E-9C56-4C8D-B116-B9FB92E7D860}"/>
              </a:ext>
            </a:extLst>
          </p:cNvPr>
          <p:cNvPicPr>
            <a:picLocks noChangeAspect="1"/>
          </p:cNvPicPr>
          <p:nvPr/>
        </p:nvPicPr>
        <p:blipFill rotWithShape="1">
          <a:blip r:embed="rId3"/>
          <a:srcRect b="77867"/>
          <a:stretch/>
        </p:blipFill>
        <p:spPr>
          <a:xfrm>
            <a:off x="0" y="-4608"/>
            <a:ext cx="12192000" cy="1405467"/>
          </a:xfrm>
          <a:prstGeom prst="rect">
            <a:avLst/>
          </a:prstGeom>
        </p:spPr>
      </p:pic>
      <p:pic>
        <p:nvPicPr>
          <p:cNvPr id="8" name="Picture 7">
            <a:extLst>
              <a:ext uri="{FF2B5EF4-FFF2-40B4-BE49-F238E27FC236}">
                <a16:creationId xmlns:a16="http://schemas.microsoft.com/office/drawing/2014/main" id="{83B9E771-E5BE-4872-80D6-877CEAAB7C56}"/>
              </a:ext>
            </a:extLst>
          </p:cNvPr>
          <p:cNvPicPr>
            <a:picLocks noChangeAspect="1"/>
          </p:cNvPicPr>
          <p:nvPr/>
        </p:nvPicPr>
        <p:blipFill>
          <a:blip r:embed="rId4"/>
          <a:stretch>
            <a:fillRect/>
          </a:stretch>
        </p:blipFill>
        <p:spPr>
          <a:xfrm>
            <a:off x="601192" y="394908"/>
            <a:ext cx="3176482" cy="561145"/>
          </a:xfrm>
          <a:prstGeom prst="rect">
            <a:avLst/>
          </a:prstGeom>
        </p:spPr>
      </p:pic>
      <p:sp>
        <p:nvSpPr>
          <p:cNvPr id="9" name="Google Shape;95;p14">
            <a:extLst>
              <a:ext uri="{FF2B5EF4-FFF2-40B4-BE49-F238E27FC236}">
                <a16:creationId xmlns:a16="http://schemas.microsoft.com/office/drawing/2014/main" id="{750FC999-0DAB-4D88-9319-E1DB20E7AD7D}"/>
              </a:ext>
            </a:extLst>
          </p:cNvPr>
          <p:cNvSpPr txBox="1">
            <a:spLocks/>
          </p:cNvSpPr>
          <p:nvPr/>
        </p:nvSpPr>
        <p:spPr>
          <a:xfrm>
            <a:off x="5424256" y="272049"/>
            <a:ext cx="6302929" cy="806861"/>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chemeClr val="dk2"/>
              </a:buClr>
              <a:buSzPts val="4400"/>
            </a:pPr>
            <a:r>
              <a:rPr lang="en-US" sz="4000" b="1" dirty="0">
                <a:solidFill>
                  <a:schemeClr val="bg1"/>
                </a:solidFill>
              </a:rPr>
              <a:t>                         </a:t>
            </a:r>
            <a:r>
              <a:rPr lang="en-US" sz="3200" b="1" dirty="0">
                <a:solidFill>
                  <a:schemeClr val="bg1"/>
                </a:solidFill>
                <a:latin typeface="Lato" panose="020F0502020204030203"/>
              </a:rPr>
              <a:t>Advertising rates</a:t>
            </a:r>
          </a:p>
        </p:txBody>
      </p:sp>
      <p:sp>
        <p:nvSpPr>
          <p:cNvPr id="3" name="TextBox 2">
            <a:extLst>
              <a:ext uri="{FF2B5EF4-FFF2-40B4-BE49-F238E27FC236}">
                <a16:creationId xmlns:a16="http://schemas.microsoft.com/office/drawing/2014/main" id="{71E5F1E9-D74A-4158-A2E2-1B19BC62F7DD}"/>
              </a:ext>
            </a:extLst>
          </p:cNvPr>
          <p:cNvSpPr txBox="1"/>
          <p:nvPr/>
        </p:nvSpPr>
        <p:spPr>
          <a:xfrm>
            <a:off x="648315" y="5321947"/>
            <a:ext cx="11078870" cy="307777"/>
          </a:xfrm>
          <a:prstGeom prst="rect">
            <a:avLst/>
          </a:prstGeom>
          <a:noFill/>
        </p:spPr>
        <p:txBody>
          <a:bodyPr wrap="square" rtlCol="0">
            <a:spAutoFit/>
          </a:bodyPr>
          <a:lstStyle/>
          <a:p>
            <a:r>
              <a:rPr lang="en-US" b="0" i="0" u="none" strike="noStrike" baseline="0" dirty="0">
                <a:solidFill>
                  <a:srgbClr val="000000"/>
                </a:solidFill>
                <a:latin typeface="Lato" panose="020F0502020204030203"/>
              </a:rPr>
              <a:t>Ads will appear in the digital preliminary program and in the printed program.</a:t>
            </a:r>
            <a:endParaRPr lang="en-CA" dirty="0">
              <a:latin typeface="Lato" panose="020F0502020204030203"/>
            </a:endParaRPr>
          </a:p>
        </p:txBody>
      </p:sp>
    </p:spTree>
    <p:extLst>
      <p:ext uri="{BB962C8B-B14F-4D97-AF65-F5344CB8AC3E}">
        <p14:creationId xmlns:p14="http://schemas.microsoft.com/office/powerpoint/2010/main" val="1005134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2" name="Footer Placeholder 1">
            <a:extLst>
              <a:ext uri="{FF2B5EF4-FFF2-40B4-BE49-F238E27FC236}">
                <a16:creationId xmlns:a16="http://schemas.microsoft.com/office/drawing/2014/main" id="{51A04175-4497-4CA0-89E3-BC1822803CE5}"/>
              </a:ext>
            </a:extLst>
          </p:cNvPr>
          <p:cNvSpPr>
            <a:spLocks noGrp="1"/>
          </p:cNvSpPr>
          <p:nvPr>
            <p:ph type="ftr" idx="11"/>
          </p:nvPr>
        </p:nvSpPr>
        <p:spPr/>
        <p:txBody>
          <a:bodyPr/>
          <a:lstStyle/>
          <a:p>
            <a:r>
              <a:rPr lang="en-US" sz="2000" dirty="0">
                <a:latin typeface="Lato"/>
              </a:rPr>
              <a:t>capitalprojects2023.cim.org</a:t>
            </a:r>
          </a:p>
        </p:txBody>
      </p:sp>
      <p:pic>
        <p:nvPicPr>
          <p:cNvPr id="7" name="Picture 6">
            <a:extLst>
              <a:ext uri="{FF2B5EF4-FFF2-40B4-BE49-F238E27FC236}">
                <a16:creationId xmlns:a16="http://schemas.microsoft.com/office/drawing/2014/main" id="{C85ADBD1-DD74-45D6-8457-A960CF48A376}"/>
              </a:ext>
            </a:extLst>
          </p:cNvPr>
          <p:cNvPicPr>
            <a:picLocks noChangeAspect="1"/>
          </p:cNvPicPr>
          <p:nvPr/>
        </p:nvPicPr>
        <p:blipFill rotWithShape="1">
          <a:blip r:embed="rId3"/>
          <a:srcRect b="77867"/>
          <a:stretch/>
        </p:blipFill>
        <p:spPr>
          <a:xfrm>
            <a:off x="0" y="-4608"/>
            <a:ext cx="12192000" cy="1405467"/>
          </a:xfrm>
          <a:prstGeom prst="rect">
            <a:avLst/>
          </a:prstGeom>
        </p:spPr>
      </p:pic>
      <p:pic>
        <p:nvPicPr>
          <p:cNvPr id="8" name="Picture 7">
            <a:extLst>
              <a:ext uri="{FF2B5EF4-FFF2-40B4-BE49-F238E27FC236}">
                <a16:creationId xmlns:a16="http://schemas.microsoft.com/office/drawing/2014/main" id="{8F3D3F6E-D4DE-4C88-AB41-C4EF22404B9D}"/>
              </a:ext>
            </a:extLst>
          </p:cNvPr>
          <p:cNvPicPr>
            <a:picLocks noChangeAspect="1"/>
          </p:cNvPicPr>
          <p:nvPr/>
        </p:nvPicPr>
        <p:blipFill>
          <a:blip r:embed="rId4"/>
          <a:stretch>
            <a:fillRect/>
          </a:stretch>
        </p:blipFill>
        <p:spPr>
          <a:xfrm>
            <a:off x="601192" y="394908"/>
            <a:ext cx="3176482" cy="561145"/>
          </a:xfrm>
          <a:prstGeom prst="rect">
            <a:avLst/>
          </a:prstGeom>
        </p:spPr>
      </p:pic>
      <p:sp>
        <p:nvSpPr>
          <p:cNvPr id="9" name="Google Shape;95;p14">
            <a:extLst>
              <a:ext uri="{FF2B5EF4-FFF2-40B4-BE49-F238E27FC236}">
                <a16:creationId xmlns:a16="http://schemas.microsoft.com/office/drawing/2014/main" id="{A27AD071-F0C5-4889-AB4E-52DDCB8880B6}"/>
              </a:ext>
            </a:extLst>
          </p:cNvPr>
          <p:cNvSpPr txBox="1">
            <a:spLocks/>
          </p:cNvSpPr>
          <p:nvPr/>
        </p:nvSpPr>
        <p:spPr>
          <a:xfrm>
            <a:off x="6720470" y="-11195"/>
            <a:ext cx="5553128" cy="1325563"/>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chemeClr val="dk2"/>
              </a:buClr>
              <a:buSzPts val="4400"/>
            </a:pPr>
            <a:r>
              <a:rPr lang="en-US" sz="3200" b="1" dirty="0">
                <a:solidFill>
                  <a:schemeClr val="bg1"/>
                </a:solidFill>
                <a:latin typeface="Lato" panose="020F0502020204030203"/>
              </a:rPr>
              <a:t>   Partnership Agreement</a:t>
            </a:r>
          </a:p>
        </p:txBody>
      </p:sp>
      <p:sp>
        <p:nvSpPr>
          <p:cNvPr id="14" name="Text Placeholder 1">
            <a:extLst>
              <a:ext uri="{FF2B5EF4-FFF2-40B4-BE49-F238E27FC236}">
                <a16:creationId xmlns:a16="http://schemas.microsoft.com/office/drawing/2014/main" id="{A0A0B38A-8B5A-41B1-8C76-F1D4C127DAE7}"/>
              </a:ext>
            </a:extLst>
          </p:cNvPr>
          <p:cNvSpPr>
            <a:spLocks noGrp="1"/>
          </p:cNvSpPr>
          <p:nvPr>
            <p:ph type="body" idx="1"/>
          </p:nvPr>
        </p:nvSpPr>
        <p:spPr>
          <a:xfrm>
            <a:off x="510302" y="2610812"/>
            <a:ext cx="5251305" cy="3428305"/>
          </a:xfrm>
        </p:spPr>
        <p:txBody>
          <a:bodyPr/>
          <a:lstStyle/>
          <a:p>
            <a:pPr marL="114300" indent="0">
              <a:buNone/>
            </a:pPr>
            <a:r>
              <a:rPr lang="en-US" sz="1800" b="1" dirty="0">
                <a:solidFill>
                  <a:srgbClr val="000000"/>
                </a:solidFill>
                <a:effectLst/>
                <a:latin typeface="Lato" panose="020F0502020204030203"/>
                <a:ea typeface="Calibri" panose="020F0502020204030204" pitchFamily="34" charset="0"/>
                <a:cs typeface="Montserrat"/>
              </a:rPr>
              <a:t>Our company confirms its participation as:</a:t>
            </a:r>
            <a:endParaRPr lang="en-US" sz="1800" b="1" dirty="0">
              <a:effectLst/>
              <a:latin typeface="Lato" panose="020F0502020204030203"/>
              <a:ea typeface="Calibri" panose="020F0502020204030204" pitchFamily="34" charset="0"/>
              <a:cs typeface="Times New Roman" panose="02020603050405020304" pitchFamily="18" charset="0"/>
            </a:endParaRPr>
          </a:p>
          <a:p>
            <a:pPr marL="114300" indent="0">
              <a:buNone/>
            </a:pPr>
            <a:endParaRPr lang="en-US" sz="800" b="1" dirty="0">
              <a:solidFill>
                <a:srgbClr val="000000"/>
              </a:solidFill>
              <a:latin typeface="Lato" panose="020F0502020204030203"/>
            </a:endParaRPr>
          </a:p>
          <a:p>
            <a:pPr marL="114300" indent="0">
              <a:buNone/>
            </a:pPr>
            <a:r>
              <a:rPr lang="en-US" sz="1600" b="1" dirty="0">
                <a:solidFill>
                  <a:srgbClr val="000000"/>
                </a:solidFill>
                <a:latin typeface="Lato" panose="020F0502020204030203"/>
              </a:rPr>
              <a:t>Sponsorship</a:t>
            </a:r>
          </a:p>
          <a:p>
            <a:pPr marL="114300" indent="0">
              <a:buNone/>
            </a:pPr>
            <a:r>
              <a:rPr lang="en-US" sz="1000" dirty="0">
                <a:latin typeface="Lato" panose="020F0502020204030203" pitchFamily="34" charset="0"/>
              </a:rPr>
              <a:t>	</a:t>
            </a:r>
            <a:endParaRPr lang="en-US" sz="1100" dirty="0">
              <a:solidFill>
                <a:srgbClr val="000000"/>
              </a:solidFill>
              <a:effectLst/>
              <a:latin typeface="Lato" panose="020F0502020204030203"/>
              <a:ea typeface="Calibri" panose="020F0502020204030204" pitchFamily="34" charset="0"/>
            </a:endParaRPr>
          </a:p>
          <a:p>
            <a:pPr lvl="0">
              <a:lnSpc>
                <a:spcPct val="100000"/>
              </a:lnSpc>
              <a:spcBef>
                <a:spcPts val="0"/>
              </a:spcBef>
              <a:buFont typeface="Wingdings" panose="05000000000000000000" pitchFamily="2" charset="2"/>
              <a:buChar char="q"/>
            </a:pPr>
            <a:r>
              <a:rPr lang="en-US" sz="1400" dirty="0">
                <a:solidFill>
                  <a:srgbClr val="000000"/>
                </a:solidFill>
                <a:effectLst/>
                <a:latin typeface="Lato" panose="020F0502020204030203"/>
                <a:ea typeface="Calibri" panose="020F0502020204030204" pitchFamily="34" charset="0"/>
              </a:rPr>
              <a:t>Platinum Sponsor ($13,000)</a:t>
            </a:r>
          </a:p>
          <a:p>
            <a:pPr lvl="0">
              <a:lnSpc>
                <a:spcPct val="100000"/>
              </a:lnSpc>
              <a:spcBef>
                <a:spcPts val="0"/>
              </a:spcBef>
              <a:buFont typeface="Wingdings" panose="05000000000000000000" pitchFamily="2" charset="2"/>
              <a:buChar char="q"/>
            </a:pPr>
            <a:r>
              <a:rPr lang="en-US" sz="1400" dirty="0">
                <a:solidFill>
                  <a:srgbClr val="000000"/>
                </a:solidFill>
                <a:effectLst/>
                <a:latin typeface="Lato" panose="020F0502020204030203"/>
                <a:ea typeface="Calibri" panose="020F0502020204030204" pitchFamily="34" charset="0"/>
              </a:rPr>
              <a:t>Gold Sponsor ($7,000)</a:t>
            </a:r>
          </a:p>
          <a:p>
            <a:pPr lvl="0">
              <a:lnSpc>
                <a:spcPct val="100000"/>
              </a:lnSpc>
              <a:spcBef>
                <a:spcPts val="0"/>
              </a:spcBef>
              <a:buFont typeface="Wingdings" panose="05000000000000000000" pitchFamily="2" charset="2"/>
              <a:buChar char="q"/>
            </a:pPr>
            <a:r>
              <a:rPr lang="en-US" sz="1400" dirty="0">
                <a:solidFill>
                  <a:srgbClr val="000000"/>
                </a:solidFill>
                <a:effectLst/>
                <a:latin typeface="Lato" panose="020F0502020204030203"/>
                <a:ea typeface="Calibri" panose="020F0502020204030204" pitchFamily="34" charset="0"/>
              </a:rPr>
              <a:t>Silver Sponsor ($</a:t>
            </a:r>
            <a:r>
              <a:rPr lang="en-US" sz="1400" dirty="0">
                <a:solidFill>
                  <a:srgbClr val="000000"/>
                </a:solidFill>
                <a:latin typeface="Lato" panose="020F0502020204030203"/>
                <a:ea typeface="Calibri" panose="020F0502020204030204" pitchFamily="34" charset="0"/>
              </a:rPr>
              <a:t>3,0</a:t>
            </a:r>
            <a:r>
              <a:rPr lang="en-US" sz="1400" dirty="0">
                <a:solidFill>
                  <a:srgbClr val="000000"/>
                </a:solidFill>
                <a:effectLst/>
                <a:latin typeface="Lato" panose="020F0502020204030203"/>
                <a:ea typeface="Calibri" panose="020F0502020204030204" pitchFamily="34" charset="0"/>
              </a:rPr>
              <a:t>00)</a:t>
            </a:r>
          </a:p>
          <a:p>
            <a:pPr lvl="0">
              <a:lnSpc>
                <a:spcPct val="100000"/>
              </a:lnSpc>
              <a:spcBef>
                <a:spcPts val="0"/>
              </a:spcBef>
              <a:buFont typeface="Wingdings" panose="05000000000000000000" pitchFamily="2" charset="2"/>
              <a:buChar char="q"/>
            </a:pPr>
            <a:r>
              <a:rPr lang="en-US" sz="1400" dirty="0">
                <a:solidFill>
                  <a:srgbClr val="000000"/>
                </a:solidFill>
                <a:latin typeface="Lato" panose="020F0502020204030203"/>
              </a:rPr>
              <a:t>Exhibitor ($2,500)</a:t>
            </a:r>
          </a:p>
          <a:p>
            <a:pPr marL="114300" lvl="0" indent="0">
              <a:lnSpc>
                <a:spcPct val="100000"/>
              </a:lnSpc>
              <a:spcBef>
                <a:spcPts val="0"/>
              </a:spcBef>
              <a:buNone/>
            </a:pPr>
            <a:endParaRPr lang="en-US" sz="1100" dirty="0">
              <a:solidFill>
                <a:srgbClr val="000000"/>
              </a:solidFill>
              <a:latin typeface="Lato" panose="020F0502020204030203"/>
            </a:endParaRPr>
          </a:p>
          <a:p>
            <a:pPr marL="114300" lvl="0" indent="0">
              <a:buNone/>
            </a:pPr>
            <a:r>
              <a:rPr lang="en-US" sz="1600" b="1" dirty="0">
                <a:solidFill>
                  <a:srgbClr val="000000"/>
                </a:solidFill>
                <a:latin typeface="Lato" panose="020F0502020204030203"/>
              </a:rPr>
              <a:t>A la Carte items</a:t>
            </a:r>
          </a:p>
          <a:p>
            <a:pPr marL="114300" lvl="0" indent="0">
              <a:lnSpc>
                <a:spcPct val="100000"/>
              </a:lnSpc>
              <a:spcBef>
                <a:spcPts val="0"/>
              </a:spcBef>
              <a:buNone/>
            </a:pPr>
            <a:endParaRPr lang="en-US" sz="1100" dirty="0">
              <a:solidFill>
                <a:srgbClr val="000000"/>
              </a:solidFill>
              <a:latin typeface="Lato" panose="020F0502020204030203"/>
            </a:endParaRPr>
          </a:p>
          <a:p>
            <a:pPr lvl="0">
              <a:lnSpc>
                <a:spcPct val="100000"/>
              </a:lnSpc>
              <a:spcBef>
                <a:spcPts val="0"/>
              </a:spcBef>
              <a:buFont typeface="Wingdings" panose="05000000000000000000" pitchFamily="2" charset="2"/>
              <a:buChar char="q"/>
            </a:pPr>
            <a:r>
              <a:rPr lang="en-US" sz="1400" dirty="0">
                <a:solidFill>
                  <a:srgbClr val="000000"/>
                </a:solidFill>
                <a:latin typeface="Lato" panose="020F0502020204030203"/>
              </a:rPr>
              <a:t>1:</a:t>
            </a:r>
          </a:p>
          <a:p>
            <a:pPr lvl="0">
              <a:lnSpc>
                <a:spcPct val="100000"/>
              </a:lnSpc>
              <a:spcBef>
                <a:spcPts val="0"/>
              </a:spcBef>
              <a:buFont typeface="Wingdings" panose="05000000000000000000" pitchFamily="2" charset="2"/>
              <a:buChar char="q"/>
            </a:pPr>
            <a:r>
              <a:rPr lang="en-US" sz="1400" dirty="0">
                <a:solidFill>
                  <a:srgbClr val="000000"/>
                </a:solidFill>
                <a:latin typeface="Lato" panose="020F0502020204030203"/>
              </a:rPr>
              <a:t>2:</a:t>
            </a:r>
          </a:p>
          <a:p>
            <a:pPr marL="114300" lvl="0" indent="0">
              <a:lnSpc>
                <a:spcPct val="100000"/>
              </a:lnSpc>
              <a:spcBef>
                <a:spcPts val="0"/>
              </a:spcBef>
              <a:buNone/>
            </a:pPr>
            <a:endParaRPr lang="en-US" sz="1100" dirty="0">
              <a:solidFill>
                <a:srgbClr val="000000"/>
              </a:solidFill>
              <a:latin typeface="Lato" panose="020F0502020204030203"/>
            </a:endParaRPr>
          </a:p>
        </p:txBody>
      </p:sp>
      <p:cxnSp>
        <p:nvCxnSpPr>
          <p:cNvPr id="11" name="Straight Connector 10">
            <a:extLst>
              <a:ext uri="{FF2B5EF4-FFF2-40B4-BE49-F238E27FC236}">
                <a16:creationId xmlns:a16="http://schemas.microsoft.com/office/drawing/2014/main" id="{B8D6943B-99E0-430F-988E-0DA7FA0A8689}"/>
              </a:ext>
            </a:extLst>
          </p:cNvPr>
          <p:cNvCxnSpPr/>
          <p:nvPr/>
        </p:nvCxnSpPr>
        <p:spPr>
          <a:xfrm>
            <a:off x="601192" y="2666786"/>
            <a:ext cx="10333823" cy="0"/>
          </a:xfrm>
          <a:prstGeom prst="line">
            <a:avLst/>
          </a:prstGeom>
        </p:spPr>
        <p:style>
          <a:lnRef idx="1">
            <a:schemeClr val="accent2"/>
          </a:lnRef>
          <a:fillRef idx="0">
            <a:schemeClr val="accent2"/>
          </a:fillRef>
          <a:effectRef idx="0">
            <a:schemeClr val="accent2"/>
          </a:effectRef>
          <a:fontRef idx="minor">
            <a:schemeClr val="tx1"/>
          </a:fontRef>
        </p:style>
      </p:cxnSp>
      <p:graphicFrame>
        <p:nvGraphicFramePr>
          <p:cNvPr id="12" name="Table 11">
            <a:extLst>
              <a:ext uri="{FF2B5EF4-FFF2-40B4-BE49-F238E27FC236}">
                <a16:creationId xmlns:a16="http://schemas.microsoft.com/office/drawing/2014/main" id="{E3ABCE0A-C0D7-4D84-B03B-8B98DA65B9E5}"/>
              </a:ext>
            </a:extLst>
          </p:cNvPr>
          <p:cNvGraphicFramePr>
            <a:graphicFrameLocks noGrp="1"/>
          </p:cNvGraphicFramePr>
          <p:nvPr>
            <p:extLst>
              <p:ext uri="{D42A27DB-BD31-4B8C-83A1-F6EECF244321}">
                <p14:modId xmlns:p14="http://schemas.microsoft.com/office/powerpoint/2010/main" val="2227082624"/>
              </p:ext>
            </p:extLst>
          </p:nvPr>
        </p:nvGraphicFramePr>
        <p:xfrm>
          <a:off x="601192" y="1547691"/>
          <a:ext cx="10358070" cy="1112520"/>
        </p:xfrm>
        <a:graphic>
          <a:graphicData uri="http://schemas.openxmlformats.org/drawingml/2006/table">
            <a:tbl>
              <a:tblPr firstRow="1" bandRow="1">
                <a:tableStyleId>{2D5ABB26-0587-4C30-8999-92F81FD0307C}</a:tableStyleId>
              </a:tblPr>
              <a:tblGrid>
                <a:gridCol w="4921957">
                  <a:extLst>
                    <a:ext uri="{9D8B030D-6E8A-4147-A177-3AD203B41FA5}">
                      <a16:colId xmlns:a16="http://schemas.microsoft.com/office/drawing/2014/main" val="2308209830"/>
                    </a:ext>
                  </a:extLst>
                </a:gridCol>
                <a:gridCol w="5436113">
                  <a:extLst>
                    <a:ext uri="{9D8B030D-6E8A-4147-A177-3AD203B41FA5}">
                      <a16:colId xmlns:a16="http://schemas.microsoft.com/office/drawing/2014/main" val="3413194377"/>
                    </a:ext>
                  </a:extLst>
                </a:gridCol>
              </a:tblGrid>
              <a:tr h="370840">
                <a:tc>
                  <a:txBody>
                    <a:bodyPr/>
                    <a:lstStyle/>
                    <a:p>
                      <a:pPr marL="0" marR="0" lvl="0" indent="0" algn="l" defTabSz="914400" rtl="0" eaLnBrk="1" fontAlgn="auto" latinLnBrk="0" hangingPunct="1">
                        <a:lnSpc>
                          <a:spcPct val="120000"/>
                        </a:lnSpc>
                        <a:spcBef>
                          <a:spcPts val="0"/>
                        </a:spcBef>
                        <a:spcAft>
                          <a:spcPts val="0"/>
                        </a:spcAft>
                        <a:buClr>
                          <a:srgbClr val="000000"/>
                        </a:buClr>
                        <a:buSzTx/>
                        <a:buFont typeface="Arial"/>
                        <a:buNone/>
                        <a:tabLst/>
                        <a:defRPr/>
                      </a:pPr>
                      <a:r>
                        <a:rPr lang="en-CA" sz="1400" b="1" dirty="0">
                          <a:latin typeface="Lato" panose="020F0502020204030203" pitchFamily="34" charset="0"/>
                        </a:rPr>
                        <a:t>Company: </a:t>
                      </a:r>
                    </a:p>
                  </a:txBody>
                  <a:tcPr/>
                </a:tc>
                <a:tc>
                  <a:txBody>
                    <a:bodyPr/>
                    <a:lstStyle/>
                    <a:p>
                      <a:pPr>
                        <a:lnSpc>
                          <a:spcPct val="120000"/>
                        </a:lnSpc>
                      </a:pPr>
                      <a:r>
                        <a:rPr lang="en-CA" sz="1400" b="1" dirty="0">
                          <a:latin typeface="Lato" panose="020F0502020204030203" pitchFamily="34" charset="0"/>
                        </a:rPr>
                        <a:t>Mailing address:</a:t>
                      </a:r>
                    </a:p>
                  </a:txBody>
                  <a:tcPr/>
                </a:tc>
                <a:extLst>
                  <a:ext uri="{0D108BD9-81ED-4DB2-BD59-A6C34878D82A}">
                    <a16:rowId xmlns:a16="http://schemas.microsoft.com/office/drawing/2014/main" val="2745033511"/>
                  </a:ext>
                </a:extLst>
              </a:tr>
              <a:tr h="370840">
                <a:tc>
                  <a:txBody>
                    <a:bodyPr/>
                    <a:lstStyle/>
                    <a:p>
                      <a:pPr>
                        <a:lnSpc>
                          <a:spcPct val="120000"/>
                        </a:lnSpc>
                      </a:pPr>
                      <a:r>
                        <a:rPr lang="en-CA" sz="1400" b="1" dirty="0">
                          <a:latin typeface="Lato" panose="020F0502020204030203" pitchFamily="34" charset="0"/>
                        </a:rPr>
                        <a:t>Contact Name:</a:t>
                      </a:r>
                    </a:p>
                  </a:txBody>
                  <a:tcPr/>
                </a:tc>
                <a:tc>
                  <a:txBody>
                    <a:bodyPr/>
                    <a:lstStyle/>
                    <a:p>
                      <a:pPr>
                        <a:lnSpc>
                          <a:spcPct val="120000"/>
                        </a:lnSpc>
                      </a:pPr>
                      <a:r>
                        <a:rPr lang="en-CA" sz="1400" b="1" dirty="0">
                          <a:latin typeface="Lato" panose="020F0502020204030203" pitchFamily="34" charset="0"/>
                        </a:rPr>
                        <a:t>Telephone: </a:t>
                      </a:r>
                    </a:p>
                  </a:txBody>
                  <a:tcPr/>
                </a:tc>
                <a:extLst>
                  <a:ext uri="{0D108BD9-81ED-4DB2-BD59-A6C34878D82A}">
                    <a16:rowId xmlns:a16="http://schemas.microsoft.com/office/drawing/2014/main" val="3691603801"/>
                  </a:ext>
                </a:extLst>
              </a:tr>
              <a:tr h="370840">
                <a:tc>
                  <a:txBody>
                    <a:bodyPr/>
                    <a:lstStyle/>
                    <a:p>
                      <a:pPr>
                        <a:lnSpc>
                          <a:spcPct val="120000"/>
                        </a:lnSpc>
                      </a:pPr>
                      <a:r>
                        <a:rPr lang="en-CA" sz="1400" b="1" dirty="0">
                          <a:latin typeface="Lato" panose="020F0502020204030203" pitchFamily="34" charset="0"/>
                        </a:rPr>
                        <a:t>Email address: </a:t>
                      </a:r>
                    </a:p>
                  </a:txBody>
                  <a:tcPr/>
                </a:tc>
                <a:tc>
                  <a:txBody>
                    <a:bodyPr/>
                    <a:lstStyle/>
                    <a:p>
                      <a:pPr>
                        <a:lnSpc>
                          <a:spcPct val="120000"/>
                        </a:lnSpc>
                      </a:pPr>
                      <a:r>
                        <a:rPr lang="en-CA" sz="1400" b="1" dirty="0">
                          <a:latin typeface="Lato" panose="020F0502020204030203" pitchFamily="34" charset="0"/>
                        </a:rPr>
                        <a:t>Authorized signature:</a:t>
                      </a:r>
                    </a:p>
                  </a:txBody>
                  <a:tcPr/>
                </a:tc>
                <a:extLst>
                  <a:ext uri="{0D108BD9-81ED-4DB2-BD59-A6C34878D82A}">
                    <a16:rowId xmlns:a16="http://schemas.microsoft.com/office/drawing/2014/main" val="2809701467"/>
                  </a:ext>
                </a:extLst>
              </a:tr>
            </a:tbl>
          </a:graphicData>
        </a:graphic>
      </p:graphicFrame>
      <p:sp>
        <p:nvSpPr>
          <p:cNvPr id="5" name="TextBox 4">
            <a:extLst>
              <a:ext uri="{FF2B5EF4-FFF2-40B4-BE49-F238E27FC236}">
                <a16:creationId xmlns:a16="http://schemas.microsoft.com/office/drawing/2014/main" id="{31D7233E-42A1-4417-8FC8-F1B314ACD7D6}"/>
              </a:ext>
            </a:extLst>
          </p:cNvPr>
          <p:cNvSpPr txBox="1"/>
          <p:nvPr/>
        </p:nvSpPr>
        <p:spPr>
          <a:xfrm>
            <a:off x="239697" y="6045693"/>
            <a:ext cx="10941728" cy="400110"/>
          </a:xfrm>
          <a:prstGeom prst="rect">
            <a:avLst/>
          </a:prstGeom>
          <a:noFill/>
        </p:spPr>
        <p:txBody>
          <a:bodyPr wrap="square" rtlCol="0">
            <a:spAutoFit/>
          </a:bodyPr>
          <a:lstStyle/>
          <a:p>
            <a:pPr marL="363855" marR="626110">
              <a:spcBef>
                <a:spcPts val="0"/>
              </a:spcBef>
              <a:spcAft>
                <a:spcPts val="0"/>
              </a:spcAft>
            </a:pPr>
            <a:r>
              <a:rPr lang="en-US" sz="1000" dirty="0">
                <a:solidFill>
                  <a:srgbClr val="000000"/>
                </a:solidFill>
                <a:effectLst/>
                <a:latin typeface="Lato" panose="020F0502020204030203"/>
                <a:ea typeface="Calibri" panose="020F0502020204030204" pitchFamily="34" charset="0"/>
                <a:cs typeface="Montserrat"/>
              </a:rPr>
              <a:t>We understand that the total for the above confirmed purchase(s) will appear on one invoice issued by the Canadian Institute of Mining, Metallurgy and Petroleum (CIM). Applicable taxes will be added. </a:t>
            </a:r>
            <a:endParaRPr lang="en-US" sz="1000" dirty="0">
              <a:effectLst/>
              <a:latin typeface="Lato" panose="020F0502020204030203"/>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E4FA4E4F-E358-415F-9A84-93D5BF51E5D4}"/>
              </a:ext>
            </a:extLst>
          </p:cNvPr>
          <p:cNvSpPr txBox="1"/>
          <p:nvPr/>
        </p:nvSpPr>
        <p:spPr>
          <a:xfrm>
            <a:off x="5573104" y="3200056"/>
            <a:ext cx="3923930" cy="2923877"/>
          </a:xfrm>
          <a:prstGeom prst="rect">
            <a:avLst/>
          </a:prstGeom>
          <a:noFill/>
        </p:spPr>
        <p:txBody>
          <a:bodyPr wrap="square" rtlCol="0">
            <a:spAutoFit/>
          </a:bodyPr>
          <a:lstStyle/>
          <a:p>
            <a:r>
              <a:rPr lang="en-US" sz="1600" b="1" dirty="0">
                <a:solidFill>
                  <a:srgbClr val="000000"/>
                </a:solidFill>
                <a:latin typeface="Lato" panose="020F0502020204030203"/>
              </a:rPr>
              <a:t>Advertisement</a:t>
            </a:r>
          </a:p>
          <a:p>
            <a:endParaRPr lang="en-US" dirty="0"/>
          </a:p>
          <a:p>
            <a:pPr lvl="0">
              <a:lnSpc>
                <a:spcPct val="100000"/>
              </a:lnSpc>
              <a:spcBef>
                <a:spcPts val="0"/>
              </a:spcBef>
              <a:buFont typeface="Wingdings" panose="05000000000000000000" pitchFamily="2" charset="2"/>
              <a:buChar char="q"/>
            </a:pPr>
            <a:r>
              <a:rPr lang="en-US" sz="1400" dirty="0">
                <a:solidFill>
                  <a:srgbClr val="000000"/>
                </a:solidFill>
                <a:effectLst/>
                <a:latin typeface="Lato" panose="020F0502020204030203"/>
                <a:ea typeface="Calibri" panose="020F0502020204030204" pitchFamily="34" charset="0"/>
              </a:rPr>
              <a:t> Full Page ($1,250)</a:t>
            </a:r>
          </a:p>
          <a:p>
            <a:pPr lvl="0">
              <a:lnSpc>
                <a:spcPct val="100000"/>
              </a:lnSpc>
              <a:spcBef>
                <a:spcPts val="0"/>
              </a:spcBef>
              <a:buFont typeface="Wingdings" panose="05000000000000000000" pitchFamily="2" charset="2"/>
              <a:buChar char="q"/>
            </a:pPr>
            <a:r>
              <a:rPr lang="en-US" sz="1400" dirty="0">
                <a:solidFill>
                  <a:srgbClr val="000000"/>
                </a:solidFill>
                <a:effectLst/>
                <a:latin typeface="Lato" panose="020F0502020204030203"/>
                <a:ea typeface="Calibri" panose="020F0502020204030204" pitchFamily="34" charset="0"/>
              </a:rPr>
              <a:t> ½ Page  ($1,050)</a:t>
            </a:r>
          </a:p>
          <a:p>
            <a:pPr lvl="0">
              <a:lnSpc>
                <a:spcPct val="100000"/>
              </a:lnSpc>
              <a:spcBef>
                <a:spcPts val="0"/>
              </a:spcBef>
              <a:buFont typeface="Wingdings" panose="05000000000000000000" pitchFamily="2" charset="2"/>
              <a:buChar char="q"/>
            </a:pPr>
            <a:r>
              <a:rPr lang="en-US" sz="1400" dirty="0">
                <a:solidFill>
                  <a:srgbClr val="000000"/>
                </a:solidFill>
                <a:effectLst/>
                <a:latin typeface="Lato" panose="020F0502020204030203"/>
                <a:ea typeface="Calibri" panose="020F0502020204030204" pitchFamily="34" charset="0"/>
              </a:rPr>
              <a:t> ¼ Page  ($650)</a:t>
            </a:r>
          </a:p>
          <a:p>
            <a:pPr lvl="0">
              <a:lnSpc>
                <a:spcPct val="100000"/>
              </a:lnSpc>
              <a:spcBef>
                <a:spcPts val="0"/>
              </a:spcBef>
              <a:buFont typeface="Wingdings" panose="05000000000000000000" pitchFamily="2" charset="2"/>
              <a:buChar char="q"/>
            </a:pPr>
            <a:r>
              <a:rPr lang="en-US" sz="1400" dirty="0">
                <a:solidFill>
                  <a:srgbClr val="000000"/>
                </a:solidFill>
                <a:latin typeface="Lato" panose="020F0502020204030203"/>
              </a:rPr>
              <a:t> Inside Cover Front </a:t>
            </a:r>
            <a:r>
              <a:rPr lang="en-US" dirty="0">
                <a:latin typeface="Lato" panose="020F0502020204030203"/>
              </a:rPr>
              <a:t>($1,550)</a:t>
            </a:r>
            <a:endParaRPr lang="en-US" dirty="0"/>
          </a:p>
          <a:p>
            <a:pPr lvl="0">
              <a:lnSpc>
                <a:spcPct val="100000"/>
              </a:lnSpc>
              <a:spcBef>
                <a:spcPts val="0"/>
              </a:spcBef>
              <a:buFont typeface="Wingdings" panose="05000000000000000000" pitchFamily="2" charset="2"/>
              <a:buChar char="q"/>
            </a:pPr>
            <a:r>
              <a:rPr lang="en-US" dirty="0">
                <a:latin typeface="Lato" panose="020F0502020204030203"/>
              </a:rPr>
              <a:t> Inside Cover Back  ($1,550)</a:t>
            </a:r>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537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DA20B6E1-A58C-46FF-8C09-55077A2500A6}"/>
              </a:ext>
            </a:extLst>
          </p:cNvPr>
          <p:cNvSpPr>
            <a:spLocks noGrp="1"/>
          </p:cNvSpPr>
          <p:nvPr>
            <p:ph type="ftr" idx="11"/>
          </p:nvPr>
        </p:nvSpPr>
        <p:spPr>
          <a:xfrm>
            <a:off x="4038600" y="6356350"/>
            <a:ext cx="4114800" cy="365125"/>
          </a:xfrm>
        </p:spPr>
        <p:txBody>
          <a:bodyPr/>
          <a:lstStyle/>
          <a:p>
            <a:r>
              <a:rPr lang="en-US" sz="2000" dirty="0">
                <a:latin typeface="Lato"/>
              </a:rPr>
              <a:t>capitalprojects2023.cim.org</a:t>
            </a:r>
          </a:p>
        </p:txBody>
      </p:sp>
      <p:pic>
        <p:nvPicPr>
          <p:cNvPr id="7" name="Picture 6">
            <a:extLst>
              <a:ext uri="{FF2B5EF4-FFF2-40B4-BE49-F238E27FC236}">
                <a16:creationId xmlns:a16="http://schemas.microsoft.com/office/drawing/2014/main" id="{D49D3DD5-75B6-4500-8D7B-FD7D5BB0A573}"/>
              </a:ext>
            </a:extLst>
          </p:cNvPr>
          <p:cNvPicPr>
            <a:picLocks noChangeAspect="1"/>
          </p:cNvPicPr>
          <p:nvPr/>
        </p:nvPicPr>
        <p:blipFill rotWithShape="1">
          <a:blip r:embed="rId2"/>
          <a:srcRect b="77867"/>
          <a:stretch/>
        </p:blipFill>
        <p:spPr>
          <a:xfrm>
            <a:off x="0" y="-4608"/>
            <a:ext cx="12192000" cy="1405467"/>
          </a:xfrm>
          <a:prstGeom prst="rect">
            <a:avLst/>
          </a:prstGeom>
        </p:spPr>
      </p:pic>
      <p:pic>
        <p:nvPicPr>
          <p:cNvPr id="8" name="Picture 7">
            <a:extLst>
              <a:ext uri="{FF2B5EF4-FFF2-40B4-BE49-F238E27FC236}">
                <a16:creationId xmlns:a16="http://schemas.microsoft.com/office/drawing/2014/main" id="{017812FE-7027-412B-8A83-930F28601F3D}"/>
              </a:ext>
            </a:extLst>
          </p:cNvPr>
          <p:cNvPicPr>
            <a:picLocks noChangeAspect="1"/>
          </p:cNvPicPr>
          <p:nvPr/>
        </p:nvPicPr>
        <p:blipFill>
          <a:blip r:embed="rId3"/>
          <a:stretch>
            <a:fillRect/>
          </a:stretch>
        </p:blipFill>
        <p:spPr>
          <a:xfrm>
            <a:off x="601192" y="394908"/>
            <a:ext cx="3176482" cy="561145"/>
          </a:xfrm>
          <a:prstGeom prst="rect">
            <a:avLst/>
          </a:prstGeom>
        </p:spPr>
      </p:pic>
      <p:sp>
        <p:nvSpPr>
          <p:cNvPr id="16" name="Google Shape;95;p14">
            <a:extLst>
              <a:ext uri="{FF2B5EF4-FFF2-40B4-BE49-F238E27FC236}">
                <a16:creationId xmlns:a16="http://schemas.microsoft.com/office/drawing/2014/main" id="{8FC4E143-AB86-4BE4-BBCF-A946AFC71C14}"/>
              </a:ext>
            </a:extLst>
          </p:cNvPr>
          <p:cNvSpPr txBox="1">
            <a:spLocks/>
          </p:cNvSpPr>
          <p:nvPr/>
        </p:nvSpPr>
        <p:spPr>
          <a:xfrm>
            <a:off x="581891" y="1484782"/>
            <a:ext cx="11055927" cy="1325563"/>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chemeClr val="dk2"/>
              </a:buClr>
              <a:buSzPts val="4400"/>
            </a:pPr>
            <a:r>
              <a:rPr lang="en-US" sz="4100" b="1" dirty="0">
                <a:solidFill>
                  <a:schemeClr val="dk2"/>
                </a:solidFill>
              </a:rPr>
              <a:t>Contact: </a:t>
            </a:r>
          </a:p>
        </p:txBody>
      </p:sp>
      <p:sp>
        <p:nvSpPr>
          <p:cNvPr id="18" name="Text Placeholder 1">
            <a:extLst>
              <a:ext uri="{FF2B5EF4-FFF2-40B4-BE49-F238E27FC236}">
                <a16:creationId xmlns:a16="http://schemas.microsoft.com/office/drawing/2014/main" id="{0E5674B5-9865-4E4B-91A8-A4C103E4C76B}"/>
              </a:ext>
            </a:extLst>
          </p:cNvPr>
          <p:cNvSpPr>
            <a:spLocks noGrp="1"/>
          </p:cNvSpPr>
          <p:nvPr>
            <p:ph type="body" idx="1"/>
          </p:nvPr>
        </p:nvSpPr>
        <p:spPr>
          <a:xfrm>
            <a:off x="914400" y="3522282"/>
            <a:ext cx="10024838" cy="2345857"/>
          </a:xfrm>
        </p:spPr>
        <p:txBody>
          <a:bodyPr/>
          <a:lstStyle/>
          <a:p>
            <a:pPr marL="114300" indent="0" algn="just">
              <a:lnSpc>
                <a:spcPct val="100000"/>
              </a:lnSpc>
              <a:buNone/>
            </a:pPr>
            <a:r>
              <a:rPr lang="en-US" sz="2000" dirty="0">
                <a:latin typeface="Lato" panose="020F0502020204030203" pitchFamily="34" charset="0"/>
              </a:rPr>
              <a:t>		Guylaine Richard, </a:t>
            </a:r>
          </a:p>
          <a:p>
            <a:pPr marL="114300" indent="0" algn="just">
              <a:lnSpc>
                <a:spcPct val="100000"/>
              </a:lnSpc>
              <a:buNone/>
            </a:pPr>
            <a:r>
              <a:rPr lang="en-US" sz="2000" dirty="0">
                <a:latin typeface="Lato" panose="020F0502020204030203" pitchFamily="34" charset="0"/>
              </a:rPr>
              <a:t>		CIM Event Planner</a:t>
            </a:r>
          </a:p>
          <a:p>
            <a:pPr marL="114300" indent="0" algn="just">
              <a:lnSpc>
                <a:spcPct val="100000"/>
              </a:lnSpc>
              <a:buNone/>
            </a:pPr>
            <a:r>
              <a:rPr lang="en-US" sz="2000" dirty="0">
                <a:latin typeface="Lato" panose="020F0502020204030203" pitchFamily="34" charset="0"/>
              </a:rPr>
              <a:t>		Email: </a:t>
            </a:r>
            <a:r>
              <a:rPr lang="en-US" sz="2000" dirty="0">
                <a:latin typeface="Lato" panose="020F0502020204030203" pitchFamily="34" charset="0"/>
                <a:hlinkClick r:id="rId4"/>
              </a:rPr>
              <a:t>grichard@cim.org</a:t>
            </a:r>
            <a:r>
              <a:rPr lang="en-US" sz="2000" dirty="0">
                <a:latin typeface="Lato" panose="020F0502020204030203" pitchFamily="34" charset="0"/>
              </a:rPr>
              <a:t> </a:t>
            </a:r>
          </a:p>
          <a:p>
            <a:pPr marL="114300" indent="0" algn="just">
              <a:lnSpc>
                <a:spcPct val="100000"/>
              </a:lnSpc>
              <a:buNone/>
            </a:pPr>
            <a:endParaRPr lang="en-US" sz="2000" dirty="0">
              <a:latin typeface="Lato" panose="020F0502020204030203" pitchFamily="34" charset="0"/>
              <a:hlinkClick r:id="rId5"/>
            </a:endParaRPr>
          </a:p>
          <a:p>
            <a:pPr marL="114300" indent="0" algn="just">
              <a:lnSpc>
                <a:spcPct val="100000"/>
              </a:lnSpc>
              <a:buNone/>
            </a:pPr>
            <a:r>
              <a:rPr lang="en-US" sz="2000" dirty="0">
                <a:latin typeface="Lato"/>
                <a:hlinkClick r:id="rId5"/>
              </a:rPr>
              <a:t>http://capitalprojects2023.cim.org</a:t>
            </a:r>
            <a:r>
              <a:rPr lang="en-US" sz="2000" dirty="0">
                <a:latin typeface="Lato"/>
              </a:rPr>
              <a:t> </a:t>
            </a:r>
            <a:endParaRPr lang="en-US" sz="2000" dirty="0">
              <a:latin typeface="Lato" panose="020F0502020204030203" pitchFamily="34" charset="0"/>
            </a:endParaRPr>
          </a:p>
          <a:p>
            <a:pPr marL="114300" indent="0" algn="just">
              <a:lnSpc>
                <a:spcPct val="100000"/>
              </a:lnSpc>
              <a:buNone/>
            </a:pPr>
            <a:endParaRPr lang="en-US" sz="2000" dirty="0">
              <a:latin typeface="Lato" panose="020F0502020204030203" pitchFamily="34" charset="0"/>
            </a:endParaRPr>
          </a:p>
        </p:txBody>
      </p:sp>
      <p:sp>
        <p:nvSpPr>
          <p:cNvPr id="2" name="TextBox 1">
            <a:extLst>
              <a:ext uri="{FF2B5EF4-FFF2-40B4-BE49-F238E27FC236}">
                <a16:creationId xmlns:a16="http://schemas.microsoft.com/office/drawing/2014/main" id="{2FFEACBC-E466-4FE8-974D-B402C73894D1}"/>
              </a:ext>
            </a:extLst>
          </p:cNvPr>
          <p:cNvSpPr txBox="1"/>
          <p:nvPr/>
        </p:nvSpPr>
        <p:spPr>
          <a:xfrm>
            <a:off x="780495" y="2746805"/>
            <a:ext cx="11159971" cy="461665"/>
          </a:xfrm>
          <a:prstGeom prst="rect">
            <a:avLst/>
          </a:prstGeom>
          <a:noFill/>
        </p:spPr>
        <p:txBody>
          <a:bodyPr wrap="square" rtlCol="0">
            <a:spAutoFit/>
          </a:bodyPr>
          <a:lstStyle/>
          <a:p>
            <a:r>
              <a:rPr lang="en-US" sz="2400" dirty="0">
                <a:latin typeface="Lato" panose="020F0502020204030203"/>
                <a:sym typeface="Calibri"/>
              </a:rPr>
              <a:t>For more information, to discuss opportunities and to send your filled agreement:</a:t>
            </a:r>
          </a:p>
        </p:txBody>
      </p:sp>
    </p:spTree>
    <p:extLst>
      <p:ext uri="{BB962C8B-B14F-4D97-AF65-F5344CB8AC3E}">
        <p14:creationId xmlns:p14="http://schemas.microsoft.com/office/powerpoint/2010/main" val="421504179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2efbcbc-df0e-429e-92f2-b2fde0bc2ebb">
      <Terms xmlns="http://schemas.microsoft.com/office/infopath/2007/PartnerControls"/>
    </lcf76f155ced4ddcb4097134ff3c332f>
    <TaxCatchAll xmlns="b381dd86-669d-4c13-add8-d15d3e71879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AE06D6A9902A740AD17FD104CCA53DE" ma:contentTypeVersion="13" ma:contentTypeDescription="Create a new document." ma:contentTypeScope="" ma:versionID="0ff4dbd4399b676ea4c60911ceb657be">
  <xsd:schema xmlns:xsd="http://www.w3.org/2001/XMLSchema" xmlns:xs="http://www.w3.org/2001/XMLSchema" xmlns:p="http://schemas.microsoft.com/office/2006/metadata/properties" xmlns:ns2="02efbcbc-df0e-429e-92f2-b2fde0bc2ebb" xmlns:ns3="b381dd86-669d-4c13-add8-d15d3e718793" targetNamespace="http://schemas.microsoft.com/office/2006/metadata/properties" ma:root="true" ma:fieldsID="36745da51395740d41fa1f386f5ecda9" ns2:_="" ns3:_="">
    <xsd:import namespace="02efbcbc-df0e-429e-92f2-b2fde0bc2ebb"/>
    <xsd:import namespace="b381dd86-669d-4c13-add8-d15d3e718793"/>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efbcbc-df0e-429e-92f2-b2fde0bc2ebb"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787bea0c-fcc3-44ee-94ab-da68041f7470"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81dd86-669d-4c13-add8-d15d3e718793"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68d2212b-601f-4389-a595-4e4c9e8d0e66}" ma:internalName="TaxCatchAll" ma:showField="CatchAllData" ma:web="b381dd86-669d-4c13-add8-d15d3e71879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7FF2E7-D231-498E-8176-9DB3109BC712}">
  <ds:schemaRefs>
    <ds:schemaRef ds:uri="http://schemas.microsoft.com/sharepoint/v3/contenttype/forms"/>
  </ds:schemaRefs>
</ds:datastoreItem>
</file>

<file path=customXml/itemProps2.xml><?xml version="1.0" encoding="utf-8"?>
<ds:datastoreItem xmlns:ds="http://schemas.openxmlformats.org/officeDocument/2006/customXml" ds:itemID="{0150BDE5-E47B-491E-A06C-B8A8B1B06894}">
  <ds:schemaRefs>
    <ds:schemaRef ds:uri="http://schemas.microsoft.com/office/2006/metadata/properties"/>
    <ds:schemaRef ds:uri="http://schemas.microsoft.com/office/infopath/2007/PartnerControls"/>
    <ds:schemaRef ds:uri="02efbcbc-df0e-429e-92f2-b2fde0bc2ebb"/>
    <ds:schemaRef ds:uri="b381dd86-669d-4c13-add8-d15d3e718793"/>
  </ds:schemaRefs>
</ds:datastoreItem>
</file>

<file path=customXml/itemProps3.xml><?xml version="1.0" encoding="utf-8"?>
<ds:datastoreItem xmlns:ds="http://schemas.openxmlformats.org/officeDocument/2006/customXml" ds:itemID="{6786C417-9869-43D6-914B-4AA102FE4A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efbcbc-df0e-429e-92f2-b2fde0bc2ebb"/>
    <ds:schemaRef ds:uri="b381dd86-669d-4c13-add8-d15d3e7187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34631</TotalTime>
  <Words>985</Words>
  <Application>Microsoft Office PowerPoint</Application>
  <PresentationFormat>Widescreen</PresentationFormat>
  <Paragraphs>192</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Slack</dc:creator>
  <cp:lastModifiedBy>Richard, Guylaine</cp:lastModifiedBy>
  <cp:revision>82</cp:revision>
  <dcterms:modified xsi:type="dcterms:W3CDTF">2023-07-07T16:49:12Z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0x0101008AE06D6A9902A740AD17FD104CCA53DE</vt:lpwstr>
  </property>
  <property fmtid="{D5CDD505-2E9C-101B-9397-08002B2CF9AE}" pid="3" name="MediaServiceImageTags">
    <vt:lpwstr/>
  </property>
</Properties>
</file>